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53"/>
  </p:notesMasterIdLst>
  <p:handoutMasterIdLst>
    <p:handoutMasterId r:id="rId54"/>
  </p:handoutMasterIdLst>
  <p:sldIdLst>
    <p:sldId id="275" r:id="rId2"/>
    <p:sldId id="358" r:id="rId3"/>
    <p:sldId id="367" r:id="rId4"/>
    <p:sldId id="363" r:id="rId5"/>
    <p:sldId id="370" r:id="rId6"/>
    <p:sldId id="280" r:id="rId7"/>
    <p:sldId id="271" r:id="rId8"/>
    <p:sldId id="368" r:id="rId9"/>
    <p:sldId id="312" r:id="rId10"/>
    <p:sldId id="369" r:id="rId11"/>
    <p:sldId id="381" r:id="rId12"/>
    <p:sldId id="372" r:id="rId13"/>
    <p:sldId id="375" r:id="rId14"/>
    <p:sldId id="371" r:id="rId15"/>
    <p:sldId id="373" r:id="rId16"/>
    <p:sldId id="376" r:id="rId17"/>
    <p:sldId id="377" r:id="rId18"/>
    <p:sldId id="374" r:id="rId19"/>
    <p:sldId id="378" r:id="rId20"/>
    <p:sldId id="399" r:id="rId21"/>
    <p:sldId id="387" r:id="rId22"/>
    <p:sldId id="379" r:id="rId23"/>
    <p:sldId id="382" r:id="rId24"/>
    <p:sldId id="380" r:id="rId25"/>
    <p:sldId id="384" r:id="rId26"/>
    <p:sldId id="385" r:id="rId27"/>
    <p:sldId id="386" r:id="rId28"/>
    <p:sldId id="388" r:id="rId29"/>
    <p:sldId id="389" r:id="rId30"/>
    <p:sldId id="390" r:id="rId31"/>
    <p:sldId id="393" r:id="rId32"/>
    <p:sldId id="392" r:id="rId33"/>
    <p:sldId id="394" r:id="rId34"/>
    <p:sldId id="395" r:id="rId35"/>
    <p:sldId id="396" r:id="rId36"/>
    <p:sldId id="397" r:id="rId37"/>
    <p:sldId id="398" r:id="rId38"/>
    <p:sldId id="403" r:id="rId39"/>
    <p:sldId id="405" r:id="rId40"/>
    <p:sldId id="409" r:id="rId41"/>
    <p:sldId id="410" r:id="rId42"/>
    <p:sldId id="404" r:id="rId43"/>
    <p:sldId id="338" r:id="rId44"/>
    <p:sldId id="339" r:id="rId45"/>
    <p:sldId id="340" r:id="rId46"/>
    <p:sldId id="406" r:id="rId47"/>
    <p:sldId id="407" r:id="rId48"/>
    <p:sldId id="408" r:id="rId49"/>
    <p:sldId id="353" r:id="rId50"/>
    <p:sldId id="402" r:id="rId51"/>
    <p:sldId id="401" r:id="rId52"/>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a:srgbClr val="FF9966"/>
    <a:srgbClr val="01D5FF"/>
    <a:srgbClr val="FFFFCC"/>
    <a:srgbClr val="9999FF"/>
    <a:srgbClr val="66FF33"/>
    <a:srgbClr val="E2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98" autoAdjust="0"/>
    <p:restoredTop sz="93721" autoAdjust="0"/>
  </p:normalViewPr>
  <p:slideViewPr>
    <p:cSldViewPr>
      <p:cViewPr>
        <p:scale>
          <a:sx n="100" d="100"/>
          <a:sy n="100" d="100"/>
        </p:scale>
        <p:origin x="1986" y="258"/>
      </p:cViewPr>
      <p:guideLst>
        <p:guide orient="horz" pos="2160"/>
        <p:guide pos="2880"/>
      </p:guideLst>
    </p:cSldViewPr>
  </p:slideViewPr>
  <p:notesTextViewPr>
    <p:cViewPr>
      <p:scale>
        <a:sx n="75" d="100"/>
        <a:sy n="75" d="100"/>
      </p:scale>
      <p:origin x="0" y="0"/>
    </p:cViewPr>
  </p:notesTextViewPr>
  <p:sorterViewPr>
    <p:cViewPr>
      <p:scale>
        <a:sx n="66" d="100"/>
        <a:sy n="66" d="100"/>
      </p:scale>
      <p:origin x="0" y="1914"/>
    </p:cViewPr>
  </p:sorterViewPr>
  <p:notesViewPr>
    <p:cSldViewPr>
      <p:cViewPr>
        <p:scale>
          <a:sx n="100" d="100"/>
          <a:sy n="100" d="100"/>
        </p:scale>
        <p:origin x="-924" y="-7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93C96-6391-49C1-96F7-197CFDA6A402}"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A03F2A30-E015-4217-85DE-3D03D4D1DF16}">
      <dgm:prSet phldrT="[Text]"/>
      <dgm:spPr/>
      <dgm:t>
        <a:bodyPr/>
        <a:lstStyle/>
        <a:p>
          <a:r>
            <a:rPr lang="en-GB" b="1" dirty="0" smtClean="0"/>
            <a:t>Priority 1: </a:t>
          </a:r>
          <a:r>
            <a:rPr lang="en-GB" dirty="0" smtClean="0"/>
            <a:t>address sustainable supply chains management with a focus on green trade and on facilitating the integration of MSMEs into supply chains.</a:t>
          </a:r>
          <a:endParaRPr lang="en-US" dirty="0"/>
        </a:p>
      </dgm:t>
    </dgm:pt>
    <dgm:pt modelId="{84AA94F6-F21B-4051-A2DE-61FA0DC17E30}" type="parTrans" cxnId="{1A71745F-D575-4081-8734-70BF0984DB25}">
      <dgm:prSet/>
      <dgm:spPr/>
      <dgm:t>
        <a:bodyPr/>
        <a:lstStyle/>
        <a:p>
          <a:endParaRPr lang="en-US"/>
        </a:p>
      </dgm:t>
    </dgm:pt>
    <dgm:pt modelId="{4B3114A9-F8FC-4FAD-9D43-128979584DC8}" type="sibTrans" cxnId="{1A71745F-D575-4081-8734-70BF0984DB25}">
      <dgm:prSet/>
      <dgm:spPr/>
      <dgm:t>
        <a:bodyPr/>
        <a:lstStyle/>
        <a:p>
          <a:endParaRPr lang="en-US"/>
        </a:p>
      </dgm:t>
    </dgm:pt>
    <dgm:pt modelId="{843A3B74-B329-42DA-87B8-F66619C71190}">
      <dgm:prSet phldrT="[Text]"/>
      <dgm:spPr/>
      <dgm:t>
        <a:bodyPr/>
        <a:lstStyle/>
        <a:p>
          <a:r>
            <a:rPr lang="en-GB" b="1" dirty="0" smtClean="0"/>
            <a:t>Priority 2:</a:t>
          </a:r>
          <a:r>
            <a:rPr lang="en-GB" dirty="0" smtClean="0"/>
            <a:t> support sustainable consumption and consumer awareness on SCP.</a:t>
          </a:r>
          <a:endParaRPr lang="en-US" dirty="0"/>
        </a:p>
      </dgm:t>
    </dgm:pt>
    <dgm:pt modelId="{6C500B53-2AC4-46CC-97A1-30406D5E4F1C}" type="parTrans" cxnId="{B7145BDD-7D84-4A50-B2FE-9DD1671A1648}">
      <dgm:prSet/>
      <dgm:spPr/>
      <dgm:t>
        <a:bodyPr/>
        <a:lstStyle/>
        <a:p>
          <a:endParaRPr lang="en-US"/>
        </a:p>
      </dgm:t>
    </dgm:pt>
    <dgm:pt modelId="{E6D8E05C-1A05-42CF-9351-69B2797CE751}" type="sibTrans" cxnId="{B7145BDD-7D84-4A50-B2FE-9DD1671A1648}">
      <dgm:prSet/>
      <dgm:spPr/>
      <dgm:t>
        <a:bodyPr/>
        <a:lstStyle/>
        <a:p>
          <a:endParaRPr lang="en-US"/>
        </a:p>
      </dgm:t>
    </dgm:pt>
    <dgm:pt modelId="{A58F0103-91CA-4AB6-811C-88F810917302}">
      <dgm:prSet phldrT="[Text]"/>
      <dgm:spPr>
        <a:solidFill>
          <a:schemeClr val="bg1">
            <a:lumMod val="65000"/>
          </a:schemeClr>
        </a:solidFill>
      </dgm:spPr>
      <dgm:t>
        <a:bodyPr/>
        <a:lstStyle/>
        <a:p>
          <a:r>
            <a:rPr lang="en-GB" b="1" dirty="0" smtClean="0"/>
            <a:t>Priority 3:</a:t>
          </a:r>
          <a:r>
            <a:rPr lang="en-GB" dirty="0" smtClean="0"/>
            <a:t> focus on either large industrial parks and large economic zones or clusters of SMEs in order to produce bankable projects. </a:t>
          </a:r>
          <a:endParaRPr lang="en-US" dirty="0"/>
        </a:p>
      </dgm:t>
    </dgm:pt>
    <dgm:pt modelId="{01D0CBFE-48E5-41BF-A1A0-E2D1C12395F3}" type="parTrans" cxnId="{02DBF649-289B-4468-A573-B23216E093CB}">
      <dgm:prSet/>
      <dgm:spPr/>
      <dgm:t>
        <a:bodyPr/>
        <a:lstStyle/>
        <a:p>
          <a:endParaRPr lang="en-US"/>
        </a:p>
      </dgm:t>
    </dgm:pt>
    <dgm:pt modelId="{B3A14369-FC0D-4838-9B5D-E2B82EBBE474}" type="sibTrans" cxnId="{02DBF649-289B-4468-A573-B23216E093CB}">
      <dgm:prSet/>
      <dgm:spPr/>
      <dgm:t>
        <a:bodyPr/>
        <a:lstStyle/>
        <a:p>
          <a:endParaRPr lang="en-US"/>
        </a:p>
      </dgm:t>
    </dgm:pt>
    <dgm:pt modelId="{48DC6FE9-AD67-436D-BC3C-391430324F9B}" type="pres">
      <dgm:prSet presAssocID="{C1E93C96-6391-49C1-96F7-197CFDA6A402}" presName="Name0" presStyleCnt="0">
        <dgm:presLayoutVars>
          <dgm:chMax val="7"/>
          <dgm:chPref val="7"/>
          <dgm:dir/>
        </dgm:presLayoutVars>
      </dgm:prSet>
      <dgm:spPr/>
      <dgm:t>
        <a:bodyPr/>
        <a:lstStyle/>
        <a:p>
          <a:endParaRPr lang="en-US"/>
        </a:p>
      </dgm:t>
    </dgm:pt>
    <dgm:pt modelId="{B0683AC5-E35E-468D-8201-1B5608612FFE}" type="pres">
      <dgm:prSet presAssocID="{C1E93C96-6391-49C1-96F7-197CFDA6A402}" presName="Name1" presStyleCnt="0"/>
      <dgm:spPr/>
    </dgm:pt>
    <dgm:pt modelId="{BD057C0F-9EA4-454E-882F-976162070104}" type="pres">
      <dgm:prSet presAssocID="{C1E93C96-6391-49C1-96F7-197CFDA6A402}" presName="cycle" presStyleCnt="0"/>
      <dgm:spPr/>
    </dgm:pt>
    <dgm:pt modelId="{1D78D764-0E97-42C8-9EC7-0E71FB7C22CA}" type="pres">
      <dgm:prSet presAssocID="{C1E93C96-6391-49C1-96F7-197CFDA6A402}" presName="srcNode" presStyleLbl="node1" presStyleIdx="0" presStyleCnt="3"/>
      <dgm:spPr/>
    </dgm:pt>
    <dgm:pt modelId="{CBE7F2BB-00C9-46F4-BE87-7EB579502942}" type="pres">
      <dgm:prSet presAssocID="{C1E93C96-6391-49C1-96F7-197CFDA6A402}" presName="conn" presStyleLbl="parChTrans1D2" presStyleIdx="0" presStyleCnt="1"/>
      <dgm:spPr/>
      <dgm:t>
        <a:bodyPr/>
        <a:lstStyle/>
        <a:p>
          <a:endParaRPr lang="en-US"/>
        </a:p>
      </dgm:t>
    </dgm:pt>
    <dgm:pt modelId="{3F513398-58E7-4E22-A9B8-C2D2012831C3}" type="pres">
      <dgm:prSet presAssocID="{C1E93C96-6391-49C1-96F7-197CFDA6A402}" presName="extraNode" presStyleLbl="node1" presStyleIdx="0" presStyleCnt="3"/>
      <dgm:spPr/>
    </dgm:pt>
    <dgm:pt modelId="{874FB79A-4CFA-47CA-8E07-C8109638BF55}" type="pres">
      <dgm:prSet presAssocID="{C1E93C96-6391-49C1-96F7-197CFDA6A402}" presName="dstNode" presStyleLbl="node1" presStyleIdx="0" presStyleCnt="3"/>
      <dgm:spPr/>
    </dgm:pt>
    <dgm:pt modelId="{608E86D6-C8AF-409D-99F9-D73164FE9436}" type="pres">
      <dgm:prSet presAssocID="{A03F2A30-E015-4217-85DE-3D03D4D1DF16}" presName="text_1" presStyleLbl="node1" presStyleIdx="0" presStyleCnt="3">
        <dgm:presLayoutVars>
          <dgm:bulletEnabled val="1"/>
        </dgm:presLayoutVars>
      </dgm:prSet>
      <dgm:spPr/>
      <dgm:t>
        <a:bodyPr/>
        <a:lstStyle/>
        <a:p>
          <a:endParaRPr lang="en-US"/>
        </a:p>
      </dgm:t>
    </dgm:pt>
    <dgm:pt modelId="{B6C1A6F5-471D-4C5E-B599-0B451DCF04BC}" type="pres">
      <dgm:prSet presAssocID="{A03F2A30-E015-4217-85DE-3D03D4D1DF16}" presName="accent_1" presStyleCnt="0"/>
      <dgm:spPr/>
    </dgm:pt>
    <dgm:pt modelId="{21381F8D-2E4C-4024-949E-38EA0AC86AD7}" type="pres">
      <dgm:prSet presAssocID="{A03F2A30-E015-4217-85DE-3D03D4D1DF16}" presName="accentRepeatNode" presStyleLbl="solidFgAcc1" presStyleIdx="0" presStyleCnt="3"/>
      <dgm:spPr>
        <a:solidFill>
          <a:schemeClr val="bg1">
            <a:lumMod val="85000"/>
          </a:schemeClr>
        </a:solidFill>
      </dgm:spPr>
    </dgm:pt>
    <dgm:pt modelId="{A30CF118-F75C-4593-9FEC-5477F9720B6F}" type="pres">
      <dgm:prSet presAssocID="{843A3B74-B329-42DA-87B8-F66619C71190}" presName="text_2" presStyleLbl="node1" presStyleIdx="1" presStyleCnt="3">
        <dgm:presLayoutVars>
          <dgm:bulletEnabled val="1"/>
        </dgm:presLayoutVars>
      </dgm:prSet>
      <dgm:spPr/>
      <dgm:t>
        <a:bodyPr/>
        <a:lstStyle/>
        <a:p>
          <a:endParaRPr lang="en-US"/>
        </a:p>
      </dgm:t>
    </dgm:pt>
    <dgm:pt modelId="{F9C1410D-F6DB-4167-B8C6-A69EF6EB577F}" type="pres">
      <dgm:prSet presAssocID="{843A3B74-B329-42DA-87B8-F66619C71190}" presName="accent_2" presStyleCnt="0"/>
      <dgm:spPr/>
    </dgm:pt>
    <dgm:pt modelId="{EB7DDB7E-7F7E-4539-85CE-B0EFFA40A654}" type="pres">
      <dgm:prSet presAssocID="{843A3B74-B329-42DA-87B8-F66619C71190}" presName="accentRepeatNode" presStyleLbl="solidFgAcc1" presStyleIdx="1" presStyleCnt="3"/>
      <dgm:spPr>
        <a:solidFill>
          <a:schemeClr val="bg1">
            <a:lumMod val="95000"/>
          </a:schemeClr>
        </a:solidFill>
      </dgm:spPr>
    </dgm:pt>
    <dgm:pt modelId="{3BDEF197-87DD-4046-8150-80D2AF9962AE}" type="pres">
      <dgm:prSet presAssocID="{A58F0103-91CA-4AB6-811C-88F810917302}" presName="text_3" presStyleLbl="node1" presStyleIdx="2" presStyleCnt="3">
        <dgm:presLayoutVars>
          <dgm:bulletEnabled val="1"/>
        </dgm:presLayoutVars>
      </dgm:prSet>
      <dgm:spPr/>
      <dgm:t>
        <a:bodyPr/>
        <a:lstStyle/>
        <a:p>
          <a:endParaRPr lang="en-US"/>
        </a:p>
      </dgm:t>
    </dgm:pt>
    <dgm:pt modelId="{9C2CB145-250F-4215-B08F-8513C5F6C8EC}" type="pres">
      <dgm:prSet presAssocID="{A58F0103-91CA-4AB6-811C-88F810917302}" presName="accent_3" presStyleCnt="0"/>
      <dgm:spPr/>
    </dgm:pt>
    <dgm:pt modelId="{C10BFD6E-957C-48C6-B7C3-0FED5B0AA6F7}" type="pres">
      <dgm:prSet presAssocID="{A58F0103-91CA-4AB6-811C-88F810917302}" presName="accentRepeatNode" presStyleLbl="solidFgAcc1" presStyleIdx="2" presStyleCnt="3"/>
      <dgm:spPr>
        <a:solidFill>
          <a:schemeClr val="bg1">
            <a:lumMod val="85000"/>
          </a:schemeClr>
        </a:solidFill>
        <a:ln>
          <a:solidFill>
            <a:schemeClr val="bg1">
              <a:lumMod val="75000"/>
            </a:schemeClr>
          </a:solidFill>
        </a:ln>
      </dgm:spPr>
    </dgm:pt>
  </dgm:ptLst>
  <dgm:cxnLst>
    <dgm:cxn modelId="{0231E798-BCD7-4DB1-9D06-34806F96539E}" type="presOf" srcId="{A58F0103-91CA-4AB6-811C-88F810917302}" destId="{3BDEF197-87DD-4046-8150-80D2AF9962AE}" srcOrd="0" destOrd="0" presId="urn:microsoft.com/office/officeart/2008/layout/VerticalCurvedList"/>
    <dgm:cxn modelId="{2C615F81-3198-4A93-A229-3EE5CAD8D1C9}" type="presOf" srcId="{A03F2A30-E015-4217-85DE-3D03D4D1DF16}" destId="{608E86D6-C8AF-409D-99F9-D73164FE9436}" srcOrd="0" destOrd="0" presId="urn:microsoft.com/office/officeart/2008/layout/VerticalCurvedList"/>
    <dgm:cxn modelId="{604C563F-8CF0-455A-9F3D-0FEF4DFBFBFF}" type="presOf" srcId="{843A3B74-B329-42DA-87B8-F66619C71190}" destId="{A30CF118-F75C-4593-9FEC-5477F9720B6F}" srcOrd="0" destOrd="0" presId="urn:microsoft.com/office/officeart/2008/layout/VerticalCurvedList"/>
    <dgm:cxn modelId="{32DB6C80-E3E0-481F-8BD5-0CEF94D184C2}" type="presOf" srcId="{4B3114A9-F8FC-4FAD-9D43-128979584DC8}" destId="{CBE7F2BB-00C9-46F4-BE87-7EB579502942}" srcOrd="0" destOrd="0" presId="urn:microsoft.com/office/officeart/2008/layout/VerticalCurvedList"/>
    <dgm:cxn modelId="{A2B05C10-B2C9-40AC-A881-959D06880789}" type="presOf" srcId="{C1E93C96-6391-49C1-96F7-197CFDA6A402}" destId="{48DC6FE9-AD67-436D-BC3C-391430324F9B}" srcOrd="0" destOrd="0" presId="urn:microsoft.com/office/officeart/2008/layout/VerticalCurvedList"/>
    <dgm:cxn modelId="{02DBF649-289B-4468-A573-B23216E093CB}" srcId="{C1E93C96-6391-49C1-96F7-197CFDA6A402}" destId="{A58F0103-91CA-4AB6-811C-88F810917302}" srcOrd="2" destOrd="0" parTransId="{01D0CBFE-48E5-41BF-A1A0-E2D1C12395F3}" sibTransId="{B3A14369-FC0D-4838-9B5D-E2B82EBBE474}"/>
    <dgm:cxn modelId="{B7145BDD-7D84-4A50-B2FE-9DD1671A1648}" srcId="{C1E93C96-6391-49C1-96F7-197CFDA6A402}" destId="{843A3B74-B329-42DA-87B8-F66619C71190}" srcOrd="1" destOrd="0" parTransId="{6C500B53-2AC4-46CC-97A1-30406D5E4F1C}" sibTransId="{E6D8E05C-1A05-42CF-9351-69B2797CE751}"/>
    <dgm:cxn modelId="{1A71745F-D575-4081-8734-70BF0984DB25}" srcId="{C1E93C96-6391-49C1-96F7-197CFDA6A402}" destId="{A03F2A30-E015-4217-85DE-3D03D4D1DF16}" srcOrd="0" destOrd="0" parTransId="{84AA94F6-F21B-4051-A2DE-61FA0DC17E30}" sibTransId="{4B3114A9-F8FC-4FAD-9D43-128979584DC8}"/>
    <dgm:cxn modelId="{2B9F31B7-CD56-4819-A6F7-C3B706890EFC}" type="presParOf" srcId="{48DC6FE9-AD67-436D-BC3C-391430324F9B}" destId="{B0683AC5-E35E-468D-8201-1B5608612FFE}" srcOrd="0" destOrd="0" presId="urn:microsoft.com/office/officeart/2008/layout/VerticalCurvedList"/>
    <dgm:cxn modelId="{ADE3B749-01F1-4661-BFD5-E78D134A686E}" type="presParOf" srcId="{B0683AC5-E35E-468D-8201-1B5608612FFE}" destId="{BD057C0F-9EA4-454E-882F-976162070104}" srcOrd="0" destOrd="0" presId="urn:microsoft.com/office/officeart/2008/layout/VerticalCurvedList"/>
    <dgm:cxn modelId="{8E0878B2-75BA-4E13-B33C-9B4F3C12064F}" type="presParOf" srcId="{BD057C0F-9EA4-454E-882F-976162070104}" destId="{1D78D764-0E97-42C8-9EC7-0E71FB7C22CA}" srcOrd="0" destOrd="0" presId="urn:microsoft.com/office/officeart/2008/layout/VerticalCurvedList"/>
    <dgm:cxn modelId="{35E7DB59-6018-47A4-B51A-F0182A9CDC9E}" type="presParOf" srcId="{BD057C0F-9EA4-454E-882F-976162070104}" destId="{CBE7F2BB-00C9-46F4-BE87-7EB579502942}" srcOrd="1" destOrd="0" presId="urn:microsoft.com/office/officeart/2008/layout/VerticalCurvedList"/>
    <dgm:cxn modelId="{45AE62A0-56AB-4462-A8B1-17523A3DC024}" type="presParOf" srcId="{BD057C0F-9EA4-454E-882F-976162070104}" destId="{3F513398-58E7-4E22-A9B8-C2D2012831C3}" srcOrd="2" destOrd="0" presId="urn:microsoft.com/office/officeart/2008/layout/VerticalCurvedList"/>
    <dgm:cxn modelId="{A9DA6056-89EA-44F0-A767-012E104DCF0C}" type="presParOf" srcId="{BD057C0F-9EA4-454E-882F-976162070104}" destId="{874FB79A-4CFA-47CA-8E07-C8109638BF55}" srcOrd="3" destOrd="0" presId="urn:microsoft.com/office/officeart/2008/layout/VerticalCurvedList"/>
    <dgm:cxn modelId="{A4385A57-E9D0-4094-AEEA-31836A912061}" type="presParOf" srcId="{B0683AC5-E35E-468D-8201-1B5608612FFE}" destId="{608E86D6-C8AF-409D-99F9-D73164FE9436}" srcOrd="1" destOrd="0" presId="urn:microsoft.com/office/officeart/2008/layout/VerticalCurvedList"/>
    <dgm:cxn modelId="{6504CB7D-CFA6-46BE-B887-8F43ED1EBCE1}" type="presParOf" srcId="{B0683AC5-E35E-468D-8201-1B5608612FFE}" destId="{B6C1A6F5-471D-4C5E-B599-0B451DCF04BC}" srcOrd="2" destOrd="0" presId="urn:microsoft.com/office/officeart/2008/layout/VerticalCurvedList"/>
    <dgm:cxn modelId="{823DA167-419C-4D88-850F-791B32137857}" type="presParOf" srcId="{B6C1A6F5-471D-4C5E-B599-0B451DCF04BC}" destId="{21381F8D-2E4C-4024-949E-38EA0AC86AD7}" srcOrd="0" destOrd="0" presId="urn:microsoft.com/office/officeart/2008/layout/VerticalCurvedList"/>
    <dgm:cxn modelId="{6A702CAE-D92B-45C0-B3C4-D30598B453CF}" type="presParOf" srcId="{B0683AC5-E35E-468D-8201-1B5608612FFE}" destId="{A30CF118-F75C-4593-9FEC-5477F9720B6F}" srcOrd="3" destOrd="0" presId="urn:microsoft.com/office/officeart/2008/layout/VerticalCurvedList"/>
    <dgm:cxn modelId="{61B98E35-B431-42FA-AC99-7E25E735D464}" type="presParOf" srcId="{B0683AC5-E35E-468D-8201-1B5608612FFE}" destId="{F9C1410D-F6DB-4167-B8C6-A69EF6EB577F}" srcOrd="4" destOrd="0" presId="urn:microsoft.com/office/officeart/2008/layout/VerticalCurvedList"/>
    <dgm:cxn modelId="{E9E2ECC8-E820-4D0C-807B-26AB7928B24B}" type="presParOf" srcId="{F9C1410D-F6DB-4167-B8C6-A69EF6EB577F}" destId="{EB7DDB7E-7F7E-4539-85CE-B0EFFA40A654}" srcOrd="0" destOrd="0" presId="urn:microsoft.com/office/officeart/2008/layout/VerticalCurvedList"/>
    <dgm:cxn modelId="{2F27985C-12D7-41BF-8A6C-56532B5B3693}" type="presParOf" srcId="{B0683AC5-E35E-468D-8201-1B5608612FFE}" destId="{3BDEF197-87DD-4046-8150-80D2AF9962AE}" srcOrd="5" destOrd="0" presId="urn:microsoft.com/office/officeart/2008/layout/VerticalCurvedList"/>
    <dgm:cxn modelId="{AA05184E-67DA-4F06-9DC3-51211E344E93}" type="presParOf" srcId="{B0683AC5-E35E-468D-8201-1B5608612FFE}" destId="{9C2CB145-250F-4215-B08F-8513C5F6C8EC}" srcOrd="6" destOrd="0" presId="urn:microsoft.com/office/officeart/2008/layout/VerticalCurvedList"/>
    <dgm:cxn modelId="{77AE9E57-0CE9-49B2-A889-917F8322802E}" type="presParOf" srcId="{9C2CB145-250F-4215-B08F-8513C5F6C8EC}" destId="{C10BFD6E-957C-48C6-B7C3-0FED5B0AA6F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7F2BB-00C9-46F4-BE87-7EB579502942}">
      <dsp:nvSpPr>
        <dsp:cNvPr id="0" name=""/>
        <dsp:cNvSpPr/>
      </dsp:nvSpPr>
      <dsp:spPr>
        <a:xfrm>
          <a:off x="-4477169" y="-686595"/>
          <a:ext cx="5333631" cy="5333631"/>
        </a:xfrm>
        <a:prstGeom prst="blockArc">
          <a:avLst>
            <a:gd name="adj1" fmla="val 18900000"/>
            <a:gd name="adj2" fmla="val 2700000"/>
            <a:gd name="adj3" fmla="val 405"/>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8E86D6-C8AF-409D-99F9-D73164FE9436}">
      <dsp:nvSpPr>
        <dsp:cNvPr id="0" name=""/>
        <dsp:cNvSpPr/>
      </dsp:nvSpPr>
      <dsp:spPr>
        <a:xfrm>
          <a:off x="550812" y="396044"/>
          <a:ext cx="6321972" cy="79208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720"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Priority 1: </a:t>
          </a:r>
          <a:r>
            <a:rPr lang="en-GB" sz="1500" kern="1200" dirty="0" smtClean="0"/>
            <a:t>address sustainable supply chains management with a focus on green trade and on facilitating the integration of MSMEs into supply chains.</a:t>
          </a:r>
          <a:endParaRPr lang="en-US" sz="1500" kern="1200" dirty="0"/>
        </a:p>
      </dsp:txBody>
      <dsp:txXfrm>
        <a:off x="550812" y="396044"/>
        <a:ext cx="6321972" cy="792088"/>
      </dsp:txXfrm>
    </dsp:sp>
    <dsp:sp modelId="{21381F8D-2E4C-4024-949E-38EA0AC86AD7}">
      <dsp:nvSpPr>
        <dsp:cNvPr id="0" name=""/>
        <dsp:cNvSpPr/>
      </dsp:nvSpPr>
      <dsp:spPr>
        <a:xfrm>
          <a:off x="55757" y="297033"/>
          <a:ext cx="990110" cy="990110"/>
        </a:xfrm>
        <a:prstGeom prst="ellipse">
          <a:avLst/>
        </a:prstGeom>
        <a:solidFill>
          <a:schemeClr val="bg1">
            <a:lumMod val="85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0CF118-F75C-4593-9FEC-5477F9720B6F}">
      <dsp:nvSpPr>
        <dsp:cNvPr id="0" name=""/>
        <dsp:cNvSpPr/>
      </dsp:nvSpPr>
      <dsp:spPr>
        <a:xfrm>
          <a:off x="838736" y="1584175"/>
          <a:ext cx="6034048" cy="792088"/>
        </a:xfrm>
        <a:prstGeom prst="rect">
          <a:avLst/>
        </a:prstGeom>
        <a:solidFill>
          <a:schemeClr val="accent2">
            <a:hueOff val="-7200000"/>
            <a:satOff val="-25001"/>
            <a:lumOff val="3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720"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Priority 2:</a:t>
          </a:r>
          <a:r>
            <a:rPr lang="en-GB" sz="1500" kern="1200" dirty="0" smtClean="0"/>
            <a:t> support sustainable consumption and consumer awareness on SCP.</a:t>
          </a:r>
          <a:endParaRPr lang="en-US" sz="1500" kern="1200" dirty="0"/>
        </a:p>
      </dsp:txBody>
      <dsp:txXfrm>
        <a:off x="838736" y="1584175"/>
        <a:ext cx="6034048" cy="792088"/>
      </dsp:txXfrm>
    </dsp:sp>
    <dsp:sp modelId="{EB7DDB7E-7F7E-4539-85CE-B0EFFA40A654}">
      <dsp:nvSpPr>
        <dsp:cNvPr id="0" name=""/>
        <dsp:cNvSpPr/>
      </dsp:nvSpPr>
      <dsp:spPr>
        <a:xfrm>
          <a:off x="343681" y="1485164"/>
          <a:ext cx="990110" cy="990110"/>
        </a:xfrm>
        <a:prstGeom prst="ellipse">
          <a:avLst/>
        </a:prstGeom>
        <a:solidFill>
          <a:schemeClr val="bg1">
            <a:lumMod val="95000"/>
          </a:schemeClr>
        </a:solidFill>
        <a:ln w="25400" cap="flat" cmpd="sng" algn="ctr">
          <a:solidFill>
            <a:schemeClr val="accent2">
              <a:hueOff val="-7200000"/>
              <a:satOff val="-25001"/>
              <a:lumOff val="30001"/>
              <a:alphaOff val="0"/>
            </a:schemeClr>
          </a:solidFill>
          <a:prstDash val="solid"/>
        </a:ln>
        <a:effectLst/>
      </dsp:spPr>
      <dsp:style>
        <a:lnRef idx="2">
          <a:scrgbClr r="0" g="0" b="0"/>
        </a:lnRef>
        <a:fillRef idx="1">
          <a:scrgbClr r="0" g="0" b="0"/>
        </a:fillRef>
        <a:effectRef idx="0">
          <a:scrgbClr r="0" g="0" b="0"/>
        </a:effectRef>
        <a:fontRef idx="minor"/>
      </dsp:style>
    </dsp:sp>
    <dsp:sp modelId="{3BDEF197-87DD-4046-8150-80D2AF9962AE}">
      <dsp:nvSpPr>
        <dsp:cNvPr id="0" name=""/>
        <dsp:cNvSpPr/>
      </dsp:nvSpPr>
      <dsp:spPr>
        <a:xfrm>
          <a:off x="550812" y="2772308"/>
          <a:ext cx="6321972" cy="792088"/>
        </a:xfrm>
        <a:prstGeom prst="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720"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Priority 3:</a:t>
          </a:r>
          <a:r>
            <a:rPr lang="en-GB" sz="1500" kern="1200" dirty="0" smtClean="0"/>
            <a:t> focus on either large industrial parks and large economic zones or clusters of SMEs in order to produce bankable projects. </a:t>
          </a:r>
          <a:endParaRPr lang="en-US" sz="1500" kern="1200" dirty="0"/>
        </a:p>
      </dsp:txBody>
      <dsp:txXfrm>
        <a:off x="550812" y="2772308"/>
        <a:ext cx="6321972" cy="792088"/>
      </dsp:txXfrm>
    </dsp:sp>
    <dsp:sp modelId="{C10BFD6E-957C-48C6-B7C3-0FED5B0AA6F7}">
      <dsp:nvSpPr>
        <dsp:cNvPr id="0" name=""/>
        <dsp:cNvSpPr/>
      </dsp:nvSpPr>
      <dsp:spPr>
        <a:xfrm>
          <a:off x="55757" y="2673297"/>
          <a:ext cx="990110" cy="990110"/>
        </a:xfrm>
        <a:prstGeom prst="ellipse">
          <a:avLst/>
        </a:prstGeom>
        <a:solidFill>
          <a:schemeClr val="bg1">
            <a:lumMod val="85000"/>
          </a:schemeClr>
        </a:solidFill>
        <a:ln w="25400" cap="flat" cmpd="sng" algn="ctr">
          <a:solidFill>
            <a:schemeClr val="bg1">
              <a:lumMod val="75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t" anchorCtr="0" compatLnSpc="1">
            <a:prstTxWarp prst="textNoShape">
              <a:avLst/>
            </a:prstTxWarp>
          </a:bodyPr>
          <a:lstStyle>
            <a:lvl1pPr defTabSz="963068">
              <a:defRPr sz="1300">
                <a:solidFill>
                  <a:schemeClr val="tx1"/>
                </a:solidFill>
                <a:latin typeface="Arial" charset="0"/>
              </a:defRPr>
            </a:lvl1pPr>
          </a:lstStyle>
          <a:p>
            <a:pPr>
              <a:defRPr/>
            </a:pPr>
            <a:endParaRPr lang="fr-FR"/>
          </a:p>
        </p:txBody>
      </p:sp>
      <p:sp>
        <p:nvSpPr>
          <p:cNvPr id="98307" name="Rectangle 3"/>
          <p:cNvSpPr>
            <a:spLocks noGrp="1" noChangeArrowheads="1"/>
          </p:cNvSpPr>
          <p:nvPr>
            <p:ph type="dt" sz="quarter" idx="1"/>
          </p:nvPr>
        </p:nvSpPr>
        <p:spPr bwMode="auto">
          <a:xfrm>
            <a:off x="385445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t" anchorCtr="0" compatLnSpc="1">
            <a:prstTxWarp prst="textNoShape">
              <a:avLst/>
            </a:prstTxWarp>
          </a:bodyPr>
          <a:lstStyle>
            <a:lvl1pPr algn="r" defTabSz="963068">
              <a:defRPr sz="1300">
                <a:solidFill>
                  <a:schemeClr val="tx1"/>
                </a:solidFill>
                <a:latin typeface="Arial" charset="0"/>
              </a:defRPr>
            </a:lvl1pPr>
          </a:lstStyle>
          <a:p>
            <a:pPr>
              <a:defRPr/>
            </a:pPr>
            <a:endParaRPr lang="fr-FR"/>
          </a:p>
        </p:txBody>
      </p:sp>
      <p:sp>
        <p:nvSpPr>
          <p:cNvPr id="98308" name="Rectangle 4"/>
          <p:cNvSpPr>
            <a:spLocks noGrp="1" noChangeArrowheads="1"/>
          </p:cNvSpPr>
          <p:nvPr>
            <p:ph type="ftr" sz="quarter" idx="2"/>
          </p:nvPr>
        </p:nvSpPr>
        <p:spPr bwMode="auto">
          <a:xfrm>
            <a:off x="0" y="9445625"/>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b" anchorCtr="0" compatLnSpc="1">
            <a:prstTxWarp prst="textNoShape">
              <a:avLst/>
            </a:prstTxWarp>
          </a:bodyPr>
          <a:lstStyle>
            <a:lvl1pPr defTabSz="963068">
              <a:defRPr sz="1300">
                <a:solidFill>
                  <a:schemeClr val="tx1"/>
                </a:solidFill>
                <a:latin typeface="Arial" charset="0"/>
              </a:defRPr>
            </a:lvl1pPr>
          </a:lstStyle>
          <a:p>
            <a:pPr>
              <a:defRPr/>
            </a:pPr>
            <a:endParaRPr lang="fr-FR"/>
          </a:p>
        </p:txBody>
      </p:sp>
      <p:sp>
        <p:nvSpPr>
          <p:cNvPr id="98309" name="Rectangle 5"/>
          <p:cNvSpPr>
            <a:spLocks noGrp="1" noChangeArrowheads="1"/>
          </p:cNvSpPr>
          <p:nvPr>
            <p:ph type="sldNum" sz="quarter" idx="3"/>
          </p:nvPr>
        </p:nvSpPr>
        <p:spPr bwMode="auto">
          <a:xfrm>
            <a:off x="3854450" y="9445625"/>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b" anchorCtr="0" compatLnSpc="1">
            <a:prstTxWarp prst="textNoShape">
              <a:avLst/>
            </a:prstTxWarp>
          </a:bodyPr>
          <a:lstStyle>
            <a:lvl1pPr algn="r" defTabSz="963068">
              <a:defRPr sz="1300">
                <a:solidFill>
                  <a:schemeClr val="tx1"/>
                </a:solidFill>
                <a:latin typeface="Arial" charset="0"/>
              </a:defRPr>
            </a:lvl1pPr>
          </a:lstStyle>
          <a:p>
            <a:pPr>
              <a:defRPr/>
            </a:pPr>
            <a:fld id="{B53A7EC2-E066-4F01-AE00-CEC8D7595EB9}" type="slidenum">
              <a:rPr lang="en-GB"/>
              <a:pPr>
                <a:defRPr/>
              </a:pPr>
              <a:t>‹#›</a:t>
            </a:fld>
            <a:endParaRPr lang="en-GB"/>
          </a:p>
        </p:txBody>
      </p:sp>
    </p:spTree>
    <p:extLst>
      <p:ext uri="{BB962C8B-B14F-4D97-AF65-F5344CB8AC3E}">
        <p14:creationId xmlns:p14="http://schemas.microsoft.com/office/powerpoint/2010/main" val="3616147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t" anchorCtr="0" compatLnSpc="1">
            <a:prstTxWarp prst="textNoShape">
              <a:avLst/>
            </a:prstTxWarp>
          </a:bodyPr>
          <a:lstStyle>
            <a:lvl1pPr defTabSz="963068">
              <a:defRPr sz="1300">
                <a:solidFill>
                  <a:schemeClr val="tx1"/>
                </a:solidFill>
                <a:latin typeface="Arial" charset="0"/>
              </a:defRPr>
            </a:lvl1pPr>
          </a:lstStyle>
          <a:p>
            <a:pPr>
              <a:defRPr/>
            </a:pPr>
            <a:endParaRPr lang="fr-FR"/>
          </a:p>
        </p:txBody>
      </p:sp>
      <p:sp>
        <p:nvSpPr>
          <p:cNvPr id="33795" name="Rectangle 3"/>
          <p:cNvSpPr>
            <a:spLocks noGrp="1" noChangeArrowheads="1"/>
          </p:cNvSpPr>
          <p:nvPr>
            <p:ph type="dt" idx="1"/>
          </p:nvPr>
        </p:nvSpPr>
        <p:spPr bwMode="auto">
          <a:xfrm>
            <a:off x="385445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t" anchorCtr="0" compatLnSpc="1">
            <a:prstTxWarp prst="textNoShape">
              <a:avLst/>
            </a:prstTxWarp>
          </a:bodyPr>
          <a:lstStyle>
            <a:lvl1pPr algn="r" defTabSz="963068">
              <a:defRPr sz="1300">
                <a:solidFill>
                  <a:schemeClr val="tx1"/>
                </a:solidFill>
                <a:latin typeface="Arial" charset="0"/>
              </a:defRPr>
            </a:lvl1pPr>
          </a:lstStyle>
          <a:p>
            <a:pPr>
              <a:defRPr/>
            </a:pPr>
            <a:endParaRPr lang="fr-FR"/>
          </a:p>
        </p:txBody>
      </p:sp>
      <p:sp>
        <p:nvSpPr>
          <p:cNvPr id="30724" name="Rectangle 4"/>
          <p:cNvSpPr>
            <a:spLocks noGrp="1" noRot="1" noChangeAspect="1" noChangeArrowheads="1" noTextEdit="1"/>
          </p:cNvSpPr>
          <p:nvPr>
            <p:ph type="sldImg" idx="2"/>
          </p:nvPr>
        </p:nvSpPr>
        <p:spPr bwMode="auto">
          <a:xfrm>
            <a:off x="917575" y="744538"/>
            <a:ext cx="4973638" cy="3732212"/>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2625" y="4722813"/>
            <a:ext cx="5440363"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798" name="Rectangle 6"/>
          <p:cNvSpPr>
            <a:spLocks noGrp="1" noChangeArrowheads="1"/>
          </p:cNvSpPr>
          <p:nvPr>
            <p:ph type="ftr" sz="quarter" idx="4"/>
          </p:nvPr>
        </p:nvSpPr>
        <p:spPr bwMode="auto">
          <a:xfrm>
            <a:off x="0" y="9445625"/>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b" anchorCtr="0" compatLnSpc="1">
            <a:prstTxWarp prst="textNoShape">
              <a:avLst/>
            </a:prstTxWarp>
          </a:bodyPr>
          <a:lstStyle>
            <a:lvl1pPr defTabSz="963068">
              <a:defRPr sz="1300">
                <a:solidFill>
                  <a:schemeClr val="tx1"/>
                </a:solidFill>
                <a:latin typeface="Arial" charset="0"/>
              </a:defRPr>
            </a:lvl1pPr>
          </a:lstStyle>
          <a:p>
            <a:pPr>
              <a:defRPr/>
            </a:pPr>
            <a:endParaRPr lang="fr-FR"/>
          </a:p>
        </p:txBody>
      </p:sp>
      <p:sp>
        <p:nvSpPr>
          <p:cNvPr id="33799" name="Rectangle 7"/>
          <p:cNvSpPr>
            <a:spLocks noGrp="1" noChangeArrowheads="1"/>
          </p:cNvSpPr>
          <p:nvPr>
            <p:ph type="sldNum" sz="quarter" idx="5"/>
          </p:nvPr>
        </p:nvSpPr>
        <p:spPr bwMode="auto">
          <a:xfrm>
            <a:off x="3854450" y="9445625"/>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61" tIns="48180" rIns="96361" bIns="48180" numCol="1" anchor="b" anchorCtr="0" compatLnSpc="1">
            <a:prstTxWarp prst="textNoShape">
              <a:avLst/>
            </a:prstTxWarp>
          </a:bodyPr>
          <a:lstStyle>
            <a:lvl1pPr algn="r" defTabSz="963068">
              <a:defRPr sz="1300">
                <a:solidFill>
                  <a:schemeClr val="tx1"/>
                </a:solidFill>
                <a:latin typeface="Arial" charset="0"/>
              </a:defRPr>
            </a:lvl1pPr>
          </a:lstStyle>
          <a:p>
            <a:pPr>
              <a:defRPr/>
            </a:pPr>
            <a:fld id="{49EB33CF-B97B-4212-8B9C-993CF9F43B82}" type="slidenum">
              <a:rPr lang="en-GB"/>
              <a:pPr>
                <a:defRPr/>
              </a:pPr>
              <a:t>‹#›</a:t>
            </a:fld>
            <a:endParaRPr lang="en-GB"/>
          </a:p>
        </p:txBody>
      </p:sp>
    </p:spTree>
    <p:extLst>
      <p:ext uri="{BB962C8B-B14F-4D97-AF65-F5344CB8AC3E}">
        <p14:creationId xmlns:p14="http://schemas.microsoft.com/office/powerpoint/2010/main" val="2938668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GB" altLang="en-US" dirty="0" smtClean="0"/>
          </a:p>
        </p:txBody>
      </p:sp>
      <p:sp>
        <p:nvSpPr>
          <p:cNvPr id="31748" name="Slide Number Placeholder 3"/>
          <p:cNvSpPr>
            <a:spLocks noGrp="1"/>
          </p:cNvSpPr>
          <p:nvPr>
            <p:ph type="sldNum" sz="quarter" idx="5"/>
          </p:nvPr>
        </p:nvSpPr>
        <p:spPr>
          <a:noFill/>
          <a:ln>
            <a:miter lim="800000"/>
            <a:headEnd/>
            <a:tailEnd/>
          </a:ln>
        </p:spPr>
        <p:txBody>
          <a:bodyPr/>
          <a:lstStyle/>
          <a:p>
            <a:pPr defTabSz="960438"/>
            <a:fld id="{E859B75E-0118-4E3E-84F1-DD27CF4B20AF}" type="slidenum">
              <a:rPr lang="en-GB" altLang="en-US" smtClean="0"/>
              <a:pPr defTabSz="960438"/>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The projects should envisage development and actual application of </a:t>
            </a:r>
            <a:r>
              <a:rPr lang="en-GB" sz="1200" b="1" kern="1200" dirty="0" smtClean="0">
                <a:solidFill>
                  <a:schemeClr val="tx1"/>
                </a:solidFill>
                <a:effectLst/>
                <a:latin typeface="Arial" charset="0"/>
                <a:ea typeface="+mn-ea"/>
                <a:cs typeface="+mn-cs"/>
              </a:rPr>
              <a:t>replication mechanisms</a:t>
            </a:r>
            <a:r>
              <a:rPr lang="en-GB" sz="1200" kern="1200" dirty="0" smtClean="0">
                <a:solidFill>
                  <a:schemeClr val="tx1"/>
                </a:solidFill>
                <a:effectLst/>
                <a:latin typeface="Arial" charset="0"/>
                <a:ea typeface="+mn-ea"/>
                <a:cs typeface="+mn-cs"/>
              </a:rPr>
              <a:t> (e.g. product and service standards, public-private partnerships, sustainable supply-chain management, reinforcement of SCP service providers, engagement of financial institutions, etc.) for </a:t>
            </a:r>
            <a:r>
              <a:rPr lang="en-GB" sz="1200" b="1" kern="1200" dirty="0" smtClean="0">
                <a:solidFill>
                  <a:schemeClr val="tx1"/>
                </a:solidFill>
                <a:effectLst/>
                <a:latin typeface="Arial" charset="0"/>
                <a:ea typeface="+mn-ea"/>
                <a:cs typeface="+mn-cs"/>
              </a:rPr>
              <a:t>effective outreach towards a large number of SMEs and/or consumer groups</a:t>
            </a:r>
            <a:r>
              <a:rPr lang="en-GB" sz="1200" kern="1200" dirty="0" smtClean="0">
                <a:solidFill>
                  <a:schemeClr val="tx1"/>
                </a:solidFill>
                <a:effectLst/>
                <a:latin typeface="Arial" charset="0"/>
                <a:ea typeface="+mn-ea"/>
                <a:cs typeface="+mn-cs"/>
              </a:rPr>
              <a:t>. Evidence has shown that effective replication mechanisms are highly determined by country- and sector-specific characteristics. In order to build upon existing capacity and best practices developed over the past decade (especially with regard to sustainable production), projects can include but should at the same time go explicitly beyond preparatory activities, such as needs assessments, market surveys, awareness raising, tool and manual development and/or research. </a:t>
            </a:r>
            <a:endParaRPr lang="fr-BE"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22</a:t>
            </a:fld>
            <a:endParaRPr lang="en-GB"/>
          </a:p>
        </p:txBody>
      </p:sp>
    </p:spTree>
    <p:extLst>
      <p:ext uri="{BB962C8B-B14F-4D97-AF65-F5344CB8AC3E}">
        <p14:creationId xmlns:p14="http://schemas.microsoft.com/office/powerpoint/2010/main" val="314320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The projects should envisage development and actual application of </a:t>
            </a:r>
            <a:r>
              <a:rPr lang="en-GB" sz="1200" b="1" kern="1200" dirty="0" smtClean="0">
                <a:solidFill>
                  <a:schemeClr val="tx1"/>
                </a:solidFill>
                <a:effectLst/>
                <a:latin typeface="Arial" charset="0"/>
                <a:ea typeface="+mn-ea"/>
                <a:cs typeface="+mn-cs"/>
              </a:rPr>
              <a:t>replication mechanisms</a:t>
            </a:r>
            <a:r>
              <a:rPr lang="en-GB" sz="1200" kern="1200" dirty="0" smtClean="0">
                <a:solidFill>
                  <a:schemeClr val="tx1"/>
                </a:solidFill>
                <a:effectLst/>
                <a:latin typeface="Arial" charset="0"/>
                <a:ea typeface="+mn-ea"/>
                <a:cs typeface="+mn-cs"/>
              </a:rPr>
              <a:t> (e.g. product and service standards, public-private partnerships, sustainable supply-chain management, reinforcement of SCP service providers, engagement of financial institutions, etc.) for </a:t>
            </a:r>
            <a:r>
              <a:rPr lang="en-GB" sz="1200" b="1" kern="1200" dirty="0" smtClean="0">
                <a:solidFill>
                  <a:schemeClr val="tx1"/>
                </a:solidFill>
                <a:effectLst/>
                <a:latin typeface="Arial" charset="0"/>
                <a:ea typeface="+mn-ea"/>
                <a:cs typeface="+mn-cs"/>
              </a:rPr>
              <a:t>effective outreach towards a large number of SMEs and/or consumer groups</a:t>
            </a:r>
            <a:r>
              <a:rPr lang="en-GB" sz="1200" kern="1200" dirty="0" smtClean="0">
                <a:solidFill>
                  <a:schemeClr val="tx1"/>
                </a:solidFill>
                <a:effectLst/>
                <a:latin typeface="Arial" charset="0"/>
                <a:ea typeface="+mn-ea"/>
                <a:cs typeface="+mn-cs"/>
              </a:rPr>
              <a:t>. Evidence has shown that effective replication mechanisms are highly determined by country- and sector-specific characteristics. In order to build upon existing capacity and best practices developed over the past decade (especially with regard to sustainable production), projects can include but should at the same time go explicitly beyond preparatory activities, such as needs assessments, market surveys, awareness raising, tool and manual development and/or research. </a:t>
            </a:r>
            <a:endParaRPr lang="fr-BE"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23</a:t>
            </a:fld>
            <a:endParaRPr lang="en-GB"/>
          </a:p>
        </p:txBody>
      </p:sp>
    </p:spTree>
    <p:extLst>
      <p:ext uri="{BB962C8B-B14F-4D97-AF65-F5344CB8AC3E}">
        <p14:creationId xmlns:p14="http://schemas.microsoft.com/office/powerpoint/2010/main" val="2190043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24</a:t>
            </a:fld>
            <a:endParaRPr lang="en-GB"/>
          </a:p>
        </p:txBody>
      </p:sp>
    </p:spTree>
    <p:extLst>
      <p:ext uri="{BB962C8B-B14F-4D97-AF65-F5344CB8AC3E}">
        <p14:creationId xmlns:p14="http://schemas.microsoft.com/office/powerpoint/2010/main" val="632174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altLang="en-US" dirty="0" smtClean="0"/>
          </a:p>
        </p:txBody>
      </p:sp>
      <p:sp>
        <p:nvSpPr>
          <p:cNvPr id="32772" name="Slide Number Placeholder 3"/>
          <p:cNvSpPr>
            <a:spLocks noGrp="1"/>
          </p:cNvSpPr>
          <p:nvPr>
            <p:ph type="sldNum" sz="quarter" idx="5"/>
          </p:nvPr>
        </p:nvSpPr>
        <p:spPr>
          <a:noFill/>
          <a:ln>
            <a:miter lim="800000"/>
            <a:headEnd/>
            <a:tailEnd/>
          </a:ln>
        </p:spPr>
        <p:txBody>
          <a:bodyPr/>
          <a:lstStyle/>
          <a:p>
            <a:pPr defTabSz="962025"/>
            <a:fld id="{4F522C25-8134-40EA-AD6C-143667DD82D3}" type="slidenum">
              <a:rPr lang="en-GB" altLang="en-US" smtClean="0"/>
              <a:pPr defTabSz="962025"/>
              <a:t>25</a:t>
            </a:fld>
            <a:endParaRPr lang="en-GB" altLang="en-US" smtClean="0"/>
          </a:p>
        </p:txBody>
      </p:sp>
    </p:spTree>
    <p:extLst>
      <p:ext uri="{BB962C8B-B14F-4D97-AF65-F5344CB8AC3E}">
        <p14:creationId xmlns:p14="http://schemas.microsoft.com/office/powerpoint/2010/main" val="1535650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26</a:t>
            </a:fld>
            <a:endParaRPr lang="en-GB"/>
          </a:p>
        </p:txBody>
      </p:sp>
    </p:spTree>
    <p:extLst>
      <p:ext uri="{BB962C8B-B14F-4D97-AF65-F5344CB8AC3E}">
        <p14:creationId xmlns:p14="http://schemas.microsoft.com/office/powerpoint/2010/main" val="1508621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 </a:t>
            </a:r>
            <a:r>
              <a:rPr lang="en-GB" sz="1200" b="0" dirty="0" smtClean="0"/>
              <a:t>a Member State of the European Economic Area (Iceland, Lichtenstein, Norway)</a:t>
            </a:r>
          </a:p>
          <a:p>
            <a:pPr lvl="0"/>
            <a:r>
              <a:rPr lang="en-GB" sz="1200" kern="1200" dirty="0" smtClean="0">
                <a:solidFill>
                  <a:schemeClr val="tx1"/>
                </a:solidFill>
                <a:effectLst/>
                <a:latin typeface="Arial" charset="0"/>
                <a:ea typeface="+mn-ea"/>
                <a:cs typeface="+mn-cs"/>
              </a:rPr>
              <a:t>- in countries from the Instrument for Pre-accession Assistance (IPA II) ( Albania, Bosnia and Herzegovina, Kosovo, Montenegro, Serbia, Turkey, the former Yugoslav Republic of Macedonia), </a:t>
            </a:r>
            <a:r>
              <a:rPr lang="en-GB" sz="1200" b="1" kern="1200" dirty="0" smtClean="0">
                <a:solidFill>
                  <a:schemeClr val="tx1"/>
                </a:solidFill>
                <a:effectLst/>
                <a:latin typeface="Arial" charset="0"/>
                <a:ea typeface="+mn-ea"/>
                <a:cs typeface="+mn-cs"/>
              </a:rPr>
              <a:t>or</a:t>
            </a:r>
            <a:endParaRPr lang="fr-BE"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 be established in member countries of the OECD, in case of contracts implemented in a Least Developed Country or a Highly Indebted Country as included in the list of ODA recipients, </a:t>
            </a:r>
            <a:r>
              <a:rPr lang="en-GB" sz="1200" b="1" kern="1200" dirty="0" smtClean="0">
                <a:solidFill>
                  <a:schemeClr val="tx1"/>
                </a:solidFill>
                <a:effectLst/>
                <a:latin typeface="Arial" charset="0"/>
                <a:ea typeface="+mn-ea"/>
                <a:cs typeface="+mn-cs"/>
              </a:rPr>
              <a:t>and</a:t>
            </a:r>
            <a:endParaRPr lang="fr-BE" sz="1200" kern="1200" dirty="0" smtClean="0">
              <a:solidFill>
                <a:schemeClr val="tx1"/>
              </a:solidFill>
              <a:effectLst/>
              <a:latin typeface="Arial" charset="0"/>
              <a:ea typeface="+mn-ea"/>
              <a:cs typeface="+mn-cs"/>
            </a:endParaRPr>
          </a:p>
          <a:p>
            <a:endParaRPr lang="fr-BE"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27</a:t>
            </a:fld>
            <a:endParaRPr lang="en-GB"/>
          </a:p>
        </p:txBody>
      </p:sp>
    </p:spTree>
    <p:extLst>
      <p:ext uri="{BB962C8B-B14F-4D97-AF65-F5344CB8AC3E}">
        <p14:creationId xmlns:p14="http://schemas.microsoft.com/office/powerpoint/2010/main" val="853771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This structural link encompasses mainly two notions:</a:t>
            </a:r>
            <a:endParaRPr lang="fr-BE"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t>
            </a:r>
            <a:r>
              <a:rPr lang="en-GB" sz="1200" kern="1200" dirty="0" err="1" smtClean="0">
                <a:solidFill>
                  <a:schemeClr val="tx1"/>
                </a:solidFill>
                <a:effectLst/>
                <a:latin typeface="Arial" charset="0"/>
                <a:ea typeface="+mn-ea"/>
                <a:cs typeface="+mn-cs"/>
              </a:rPr>
              <a:t>i</a:t>
            </a:r>
            <a:r>
              <a:rPr lang="en-GB" sz="1200" kern="1200" dirty="0" smtClean="0">
                <a:solidFill>
                  <a:schemeClr val="tx1"/>
                </a:solidFill>
                <a:effectLst/>
                <a:latin typeface="Arial" charset="0"/>
                <a:ea typeface="+mn-ea"/>
                <a:cs typeface="+mn-cs"/>
              </a:rPr>
              <a:t>) 	Control, as defined in Directive 2013/34/EU on the annual financial statements, consolidated financial statements and related reports of certain types of undertakings:</a:t>
            </a:r>
            <a:endParaRPr lang="fr-BE"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Entities affiliated to an applicant may hence be:</a:t>
            </a:r>
            <a:endParaRPr lang="fr-BE"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Entities directly or indirectly controlled by the applicant (daughter companies or first-tier subsidiaries). They may also be entities controlled by an entity controlled by the applicant (granddaughter companies or second-tier subsidiaries) and the same applies to further tiers of control;</a:t>
            </a:r>
            <a:endParaRPr lang="fr-BE"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Entities directly or indirectly controlling the applicant (parent companies). Likewise, they may be entities controlling an entity controlling the applicant;</a:t>
            </a:r>
            <a:endParaRPr lang="fr-BE"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Entities under the same direct or indirect control as the applicant (sister companies).</a:t>
            </a:r>
            <a:endParaRPr lang="fr-BE"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(ii) 	Membership, i.e. the applicant is legally defined as a e.g. network, federation, association in which the proposed affiliated entities also participate or the applicant participates in the same entity (e.g. network, federation, association) as the proposed affiliated entities.</a:t>
            </a:r>
            <a:endParaRPr lang="fr-BE"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By way of exception, an entity may be considered as affiliated to an applicant even if it has a structural link specifically established for the sole purpose of the implementation of the action in the case of so-called ‘sole applicants’ or ‘sole beneficiaries’.  A sole applicant or a sole beneficiary is a legal entity formed by several entities (a group of entities) which together comply with the criteria for being awarded the grant. For example, an association is formed by its members.</a:t>
            </a:r>
            <a:endParaRPr lang="fr-B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28</a:t>
            </a:fld>
            <a:endParaRPr lang="en-GB"/>
          </a:p>
        </p:txBody>
      </p:sp>
    </p:spTree>
    <p:extLst>
      <p:ext uri="{BB962C8B-B14F-4D97-AF65-F5344CB8AC3E}">
        <p14:creationId xmlns:p14="http://schemas.microsoft.com/office/powerpoint/2010/main" val="2559636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29</a:t>
            </a:fld>
            <a:endParaRPr lang="en-GB"/>
          </a:p>
        </p:txBody>
      </p:sp>
    </p:spTree>
    <p:extLst>
      <p:ext uri="{BB962C8B-B14F-4D97-AF65-F5344CB8AC3E}">
        <p14:creationId xmlns:p14="http://schemas.microsoft.com/office/powerpoint/2010/main" val="918930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These entities are not applicants nor affiliated entities and do not have to sign the ‘mandate for co-applicant(s)’ or ‘affiliated entities' statement’.</a:t>
            </a:r>
            <a:endParaRPr lang="fr-B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30</a:t>
            </a:fld>
            <a:endParaRPr lang="en-GB"/>
          </a:p>
        </p:txBody>
      </p:sp>
    </p:spTree>
    <p:extLst>
      <p:ext uri="{BB962C8B-B14F-4D97-AF65-F5344CB8AC3E}">
        <p14:creationId xmlns:p14="http://schemas.microsoft.com/office/powerpoint/2010/main" val="3275173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B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31</a:t>
            </a:fld>
            <a:endParaRPr lang="en-GB"/>
          </a:p>
        </p:txBody>
      </p:sp>
    </p:spTree>
    <p:extLst>
      <p:ext uri="{BB962C8B-B14F-4D97-AF65-F5344CB8AC3E}">
        <p14:creationId xmlns:p14="http://schemas.microsoft.com/office/powerpoint/2010/main" val="370709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altLang="en-US" dirty="0" smtClean="0"/>
          </a:p>
        </p:txBody>
      </p:sp>
      <p:sp>
        <p:nvSpPr>
          <p:cNvPr id="32772" name="Slide Number Placeholder 3"/>
          <p:cNvSpPr>
            <a:spLocks noGrp="1"/>
          </p:cNvSpPr>
          <p:nvPr>
            <p:ph type="sldNum" sz="quarter" idx="5"/>
          </p:nvPr>
        </p:nvSpPr>
        <p:spPr>
          <a:noFill/>
          <a:ln>
            <a:miter lim="800000"/>
            <a:headEnd/>
            <a:tailEnd/>
          </a:ln>
        </p:spPr>
        <p:txBody>
          <a:bodyPr/>
          <a:lstStyle/>
          <a:p>
            <a:pPr defTabSz="962025"/>
            <a:fld id="{4F522C25-8134-40EA-AD6C-143667DD82D3}" type="slidenum">
              <a:rPr lang="en-GB" altLang="en-US" smtClean="0"/>
              <a:pPr defTabSz="962025"/>
              <a:t>2</a:t>
            </a:fld>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B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32</a:t>
            </a:fld>
            <a:endParaRPr lang="en-GB"/>
          </a:p>
        </p:txBody>
      </p:sp>
    </p:spTree>
    <p:extLst>
      <p:ext uri="{BB962C8B-B14F-4D97-AF65-F5344CB8AC3E}">
        <p14:creationId xmlns:p14="http://schemas.microsoft.com/office/powerpoint/2010/main" val="1055299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B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33</a:t>
            </a:fld>
            <a:endParaRPr lang="en-GB"/>
          </a:p>
        </p:txBody>
      </p:sp>
    </p:spTree>
    <p:extLst>
      <p:ext uri="{BB962C8B-B14F-4D97-AF65-F5344CB8AC3E}">
        <p14:creationId xmlns:p14="http://schemas.microsoft.com/office/powerpoint/2010/main" val="3480963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altLang="en-US" dirty="0" smtClean="0"/>
          </a:p>
        </p:txBody>
      </p:sp>
      <p:sp>
        <p:nvSpPr>
          <p:cNvPr id="32772" name="Slide Number Placeholder 3"/>
          <p:cNvSpPr>
            <a:spLocks noGrp="1"/>
          </p:cNvSpPr>
          <p:nvPr>
            <p:ph type="sldNum" sz="quarter" idx="5"/>
          </p:nvPr>
        </p:nvSpPr>
        <p:spPr>
          <a:noFill/>
          <a:ln>
            <a:miter lim="800000"/>
            <a:headEnd/>
            <a:tailEnd/>
          </a:ln>
        </p:spPr>
        <p:txBody>
          <a:bodyPr/>
          <a:lstStyle/>
          <a:p>
            <a:pPr defTabSz="962025"/>
            <a:fld id="{4F522C25-8134-40EA-AD6C-143667DD82D3}" type="slidenum">
              <a:rPr lang="en-GB" altLang="en-US" smtClean="0"/>
              <a:pPr defTabSz="962025"/>
              <a:t>34</a:t>
            </a:fld>
            <a:endParaRPr lang="en-GB" altLang="en-US" smtClean="0"/>
          </a:p>
        </p:txBody>
      </p:sp>
    </p:spTree>
    <p:extLst>
      <p:ext uri="{BB962C8B-B14F-4D97-AF65-F5344CB8AC3E}">
        <p14:creationId xmlns:p14="http://schemas.microsoft.com/office/powerpoint/2010/main" val="33527786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aseline="0" dirty="0" smtClean="0"/>
              <a:t>A </a:t>
            </a:r>
            <a:r>
              <a:rPr lang="fr-BE" baseline="0" dirty="0" err="1" smtClean="0"/>
              <a:t>better</a:t>
            </a:r>
            <a:r>
              <a:rPr lang="fr-BE" baseline="0" dirty="0" smtClean="0"/>
              <a:t> service, </a:t>
            </a:r>
            <a:r>
              <a:rPr lang="fr-BE" baseline="0" dirty="0" err="1" smtClean="0"/>
              <a:t>you</a:t>
            </a:r>
            <a:r>
              <a:rPr lang="fr-BE" baseline="0" dirty="0" smtClean="0"/>
              <a:t> </a:t>
            </a:r>
            <a:r>
              <a:rPr lang="fr-BE" baseline="0" dirty="0" err="1" smtClean="0"/>
              <a:t>can</a:t>
            </a:r>
            <a:r>
              <a:rPr lang="fr-BE" baseline="0" dirty="0" smtClean="0"/>
              <a:t> </a:t>
            </a:r>
            <a:r>
              <a:rPr lang="fr-BE" baseline="0" dirty="0" err="1" smtClean="0"/>
              <a:t>also</a:t>
            </a:r>
            <a:r>
              <a:rPr lang="fr-BE" baseline="0" dirty="0" smtClean="0"/>
              <a:t> </a:t>
            </a:r>
            <a:r>
              <a:rPr lang="fr-BE" baseline="0" dirty="0" err="1" smtClean="0"/>
              <a:t>track</a:t>
            </a:r>
            <a:r>
              <a:rPr lang="fr-BE" baseline="0" dirty="0" smtClean="0"/>
              <a:t> the </a:t>
            </a:r>
            <a:r>
              <a:rPr lang="fr-BE" baseline="0" dirty="0" err="1" smtClean="0"/>
              <a:t>status</a:t>
            </a:r>
            <a:r>
              <a:rPr lang="fr-BE" baseline="0" dirty="0" smtClean="0"/>
              <a:t> of </a:t>
            </a:r>
            <a:r>
              <a:rPr lang="fr-BE" baseline="0" dirty="0" err="1" smtClean="0"/>
              <a:t>your</a:t>
            </a:r>
            <a:r>
              <a:rPr lang="fr-BE" baseline="0" dirty="0" smtClean="0"/>
              <a:t> application at </a:t>
            </a:r>
            <a:r>
              <a:rPr lang="fr-BE" baseline="0" dirty="0" err="1" smtClean="0"/>
              <a:t>any</a:t>
            </a:r>
            <a:r>
              <a:rPr lang="fr-BE" baseline="0" dirty="0" smtClean="0"/>
              <a:t> moment, real-time! The </a:t>
            </a:r>
            <a:r>
              <a:rPr lang="fr-BE" baseline="0" dirty="0" err="1" smtClean="0"/>
              <a:t>applicant</a:t>
            </a:r>
            <a:r>
              <a:rPr lang="fr-BE" baseline="0" dirty="0" smtClean="0"/>
              <a:t> </a:t>
            </a:r>
            <a:r>
              <a:rPr lang="fr-BE" baseline="0" dirty="0" err="1" smtClean="0"/>
              <a:t>is</a:t>
            </a:r>
            <a:r>
              <a:rPr lang="fr-BE" baseline="0" dirty="0" smtClean="0"/>
              <a:t> </a:t>
            </a:r>
            <a:r>
              <a:rPr lang="fr-BE" baseline="0" dirty="0" err="1" smtClean="0"/>
              <a:t>notified</a:t>
            </a:r>
            <a:r>
              <a:rPr lang="fr-BE" baseline="0" dirty="0" smtClean="0"/>
              <a:t> about the </a:t>
            </a:r>
            <a:r>
              <a:rPr lang="fr-BE" baseline="0" dirty="0" err="1" smtClean="0"/>
              <a:t>evaluation's</a:t>
            </a:r>
            <a:r>
              <a:rPr lang="fr-BE" baseline="0" dirty="0" smtClean="0"/>
              <a:t> </a:t>
            </a:r>
            <a:r>
              <a:rPr lang="fr-BE" baseline="0" dirty="0" err="1" smtClean="0"/>
              <a:t>results</a:t>
            </a:r>
            <a:r>
              <a:rPr lang="fr-BE" baseline="0" dirty="0" smtClean="0"/>
              <a:t> via PROSPECT (and e-mail).</a:t>
            </a:r>
          </a:p>
          <a:p>
            <a:endParaRPr lang="fr-BE" baseline="0" dirty="0" smtClean="0"/>
          </a:p>
          <a:p>
            <a:r>
              <a:rPr lang="fr-BE" baseline="0" dirty="0" smtClean="0"/>
              <a:t>The </a:t>
            </a:r>
            <a:r>
              <a:rPr lang="fr-BE" baseline="0" dirty="0" err="1" smtClean="0"/>
              <a:t>functionality</a:t>
            </a:r>
            <a:r>
              <a:rPr lang="fr-BE" baseline="0" dirty="0" smtClean="0"/>
              <a:t> of PADOR </a:t>
            </a:r>
            <a:r>
              <a:rPr lang="fr-BE" baseline="0" dirty="0" err="1" smtClean="0"/>
              <a:t>is</a:t>
            </a:r>
            <a:r>
              <a:rPr lang="fr-BE" baseline="0" dirty="0" smtClean="0"/>
              <a:t> </a:t>
            </a:r>
            <a:r>
              <a:rPr lang="fr-BE" baseline="0" dirty="0" err="1" smtClean="0"/>
              <a:t>fully</a:t>
            </a:r>
            <a:r>
              <a:rPr lang="fr-BE" baseline="0" dirty="0" smtClean="0"/>
              <a:t> </a:t>
            </a:r>
            <a:r>
              <a:rPr lang="fr-BE" baseline="0" dirty="0" err="1" smtClean="0"/>
              <a:t>integrated</a:t>
            </a:r>
            <a:r>
              <a:rPr lang="fr-BE" baseline="0" dirty="0" smtClean="0"/>
              <a:t> </a:t>
            </a:r>
            <a:r>
              <a:rPr lang="fr-BE" baseline="0" dirty="0" err="1" smtClean="0"/>
              <a:t>with</a:t>
            </a:r>
            <a:r>
              <a:rPr lang="fr-BE" baseline="0" dirty="0" smtClean="0"/>
              <a:t> PROSPECT. This </a:t>
            </a:r>
            <a:r>
              <a:rPr lang="fr-BE" baseline="0" dirty="0" err="1" smtClean="0"/>
              <a:t>implies</a:t>
            </a:r>
            <a:r>
              <a:rPr lang="fr-BE" baseline="0" dirty="0" smtClean="0"/>
              <a:t> </a:t>
            </a:r>
            <a:r>
              <a:rPr lang="fr-BE" baseline="0" dirty="0" err="1" smtClean="0"/>
              <a:t>that</a:t>
            </a:r>
            <a:r>
              <a:rPr lang="fr-BE" baseline="0" dirty="0" smtClean="0"/>
              <a:t> </a:t>
            </a:r>
            <a:r>
              <a:rPr lang="fr-BE" baseline="0" dirty="0" err="1" smtClean="0"/>
              <a:t>with</a:t>
            </a:r>
            <a:r>
              <a:rPr lang="fr-BE" baseline="0" dirty="0" smtClean="0"/>
              <a:t> the </a:t>
            </a:r>
            <a:r>
              <a:rPr lang="fr-BE" baseline="0" dirty="0" err="1" smtClean="0"/>
              <a:t>verification</a:t>
            </a:r>
            <a:r>
              <a:rPr lang="fr-BE" baseline="0" dirty="0" smtClean="0"/>
              <a:t> of </a:t>
            </a:r>
            <a:r>
              <a:rPr lang="fr-BE" baseline="0" dirty="0" err="1" smtClean="0"/>
              <a:t>eligibility</a:t>
            </a:r>
            <a:r>
              <a:rPr lang="fr-BE" baseline="0" dirty="0" smtClean="0"/>
              <a:t> of </a:t>
            </a:r>
            <a:r>
              <a:rPr lang="fr-BE" baseline="0" dirty="0" err="1" smtClean="0"/>
              <a:t>applicants</a:t>
            </a:r>
            <a:r>
              <a:rPr lang="fr-BE" baseline="0" dirty="0" smtClean="0"/>
              <a:t>, </a:t>
            </a:r>
            <a:r>
              <a:rPr lang="fr-BE" baseline="0" dirty="0" err="1" smtClean="0"/>
              <a:t>co-applicants</a:t>
            </a:r>
            <a:r>
              <a:rPr lang="fr-BE" baseline="0" dirty="0" smtClean="0"/>
              <a:t> and </a:t>
            </a:r>
            <a:r>
              <a:rPr lang="fr-BE" baseline="0" dirty="0" err="1" smtClean="0"/>
              <a:t>affiliated</a:t>
            </a:r>
            <a:r>
              <a:rPr lang="fr-BE" baseline="0" dirty="0" smtClean="0"/>
              <a:t> </a:t>
            </a:r>
            <a:r>
              <a:rPr lang="fr-BE" baseline="0" dirty="0" err="1" smtClean="0"/>
              <a:t>entities</a:t>
            </a:r>
            <a:r>
              <a:rPr lang="fr-BE" baseline="0" dirty="0" smtClean="0"/>
              <a:t> the data </a:t>
            </a:r>
            <a:r>
              <a:rPr lang="fr-BE" baseline="0" dirty="0" err="1" smtClean="0"/>
              <a:t>is</a:t>
            </a:r>
            <a:r>
              <a:rPr lang="fr-BE" baseline="0" dirty="0" smtClean="0"/>
              <a:t> </a:t>
            </a:r>
            <a:r>
              <a:rPr lang="fr-BE" baseline="0" dirty="0" err="1" smtClean="0"/>
              <a:t>automatically</a:t>
            </a:r>
            <a:r>
              <a:rPr lang="fr-BE" baseline="0" dirty="0" smtClean="0"/>
              <a:t> </a:t>
            </a:r>
            <a:r>
              <a:rPr lang="fr-BE" baseline="0" dirty="0" err="1" smtClean="0"/>
              <a:t>transferred</a:t>
            </a:r>
            <a:r>
              <a:rPr lang="fr-BE" baseline="0" dirty="0" smtClean="0"/>
              <a:t> </a:t>
            </a:r>
            <a:r>
              <a:rPr lang="fr-BE" baseline="0" dirty="0" err="1" smtClean="0"/>
              <a:t>from</a:t>
            </a:r>
            <a:r>
              <a:rPr lang="fr-BE" baseline="0" dirty="0" smtClean="0"/>
              <a:t> PADOR to PROSPECT. </a:t>
            </a:r>
          </a:p>
          <a:p>
            <a:endParaRPr lang="fr-BE" baseline="0" dirty="0" smtClean="0"/>
          </a:p>
          <a:p>
            <a:r>
              <a:rPr lang="fr-BE" baseline="0" dirty="0" smtClean="0"/>
              <a:t>PADOR has </a:t>
            </a:r>
            <a:r>
              <a:rPr lang="fr-BE" baseline="0" dirty="0" err="1" smtClean="0"/>
              <a:t>now</a:t>
            </a:r>
            <a:r>
              <a:rPr lang="fr-BE" baseline="0" dirty="0" smtClean="0"/>
              <a:t> the </a:t>
            </a:r>
            <a:r>
              <a:rPr lang="fr-BE" baseline="0" dirty="0" err="1" smtClean="0"/>
              <a:t>same</a:t>
            </a:r>
            <a:r>
              <a:rPr lang="fr-BE" baseline="0" dirty="0" smtClean="0"/>
              <a:t> </a:t>
            </a:r>
            <a:r>
              <a:rPr lang="fr-BE" baseline="0" dirty="0" err="1" smtClean="0"/>
              <a:t>lay</a:t>
            </a:r>
            <a:r>
              <a:rPr lang="fr-BE" baseline="0" dirty="0" smtClean="0"/>
              <a:t> out </a:t>
            </a:r>
            <a:r>
              <a:rPr lang="fr-BE" baseline="0" dirty="0" err="1" smtClean="0"/>
              <a:t>than</a:t>
            </a:r>
            <a:r>
              <a:rPr lang="fr-BE" baseline="0" dirty="0" smtClean="0"/>
              <a:t> PROSPECT. </a:t>
            </a:r>
          </a:p>
          <a:p>
            <a:endParaRPr lang="fr-BE" baseline="0" dirty="0" smtClean="0"/>
          </a:p>
          <a:p>
            <a:r>
              <a:rPr lang="fr-BE" baseline="0" dirty="0" smtClean="0"/>
              <a:t>How to </a:t>
            </a:r>
            <a:r>
              <a:rPr lang="fr-BE" baseline="0" dirty="0" err="1" smtClean="0"/>
              <a:t>apply</a:t>
            </a:r>
            <a:r>
              <a:rPr lang="fr-BE" baseline="0" dirty="0" smtClean="0"/>
              <a:t>? </a:t>
            </a:r>
          </a:p>
          <a:p>
            <a:endParaRPr lang="fr-BE" baseline="0" dirty="0" smtClean="0"/>
          </a:p>
          <a:p>
            <a:pPr marL="698500" lvl="1" indent="-228600" algn="l" rtl="0">
              <a:buChar char="•"/>
              <a:tabLst>
                <a:tab pos="241300" algn="l"/>
              </a:tabLst>
            </a:pPr>
            <a:r>
              <a:rPr lang="fr-BE" kern="1200" dirty="0" smtClean="0"/>
              <a:t>Go to the </a:t>
            </a:r>
            <a:r>
              <a:rPr lang="fr-BE" kern="1200" dirty="0" err="1" smtClean="0"/>
              <a:t>Europeaid</a:t>
            </a:r>
            <a:r>
              <a:rPr lang="fr-BE" kern="1200" dirty="0" smtClean="0"/>
              <a:t> </a:t>
            </a:r>
            <a:r>
              <a:rPr lang="fr-BE" kern="1200" dirty="0" err="1" smtClean="0"/>
              <a:t>website</a:t>
            </a:r>
            <a:r>
              <a:rPr lang="fr-BE" kern="1200" dirty="0" smtClean="0"/>
              <a:t> </a:t>
            </a:r>
          </a:p>
          <a:p>
            <a:pPr marL="698500" lvl="1" indent="-228600" algn="l" rtl="0">
              <a:buChar char="•"/>
              <a:tabLst>
                <a:tab pos="241300" algn="l"/>
              </a:tabLst>
            </a:pPr>
            <a:r>
              <a:rPr lang="fr-BE" kern="1200" dirty="0" err="1" smtClean="0"/>
              <a:t>Search</a:t>
            </a:r>
            <a:r>
              <a:rPr lang="fr-BE" kern="1200" dirty="0" smtClean="0"/>
              <a:t> for the call for </a:t>
            </a:r>
            <a:r>
              <a:rPr lang="fr-BE" kern="1200" dirty="0" err="1" smtClean="0"/>
              <a:t>proposals</a:t>
            </a:r>
            <a:r>
              <a:rPr lang="fr-BE" kern="1200" dirty="0" smtClean="0"/>
              <a:t> </a:t>
            </a:r>
          </a:p>
          <a:p>
            <a:pPr marL="698500" lvl="1" indent="-228600" algn="l" rtl="0">
              <a:buChar char="•"/>
              <a:tabLst>
                <a:tab pos="241300" algn="l"/>
              </a:tabLst>
            </a:pPr>
            <a:r>
              <a:rPr lang="fr-BE" kern="1200" dirty="0" err="1" smtClean="0"/>
              <a:t>Connect</a:t>
            </a:r>
            <a:r>
              <a:rPr lang="fr-BE" kern="1200" dirty="0" smtClean="0"/>
              <a:t> to PROSPECT – click on "</a:t>
            </a:r>
            <a:r>
              <a:rPr lang="fr-BE" kern="1200" dirty="0" err="1" smtClean="0"/>
              <a:t>Apply</a:t>
            </a:r>
            <a:r>
              <a:rPr lang="fr-BE" kern="1200" dirty="0" smtClean="0"/>
              <a:t>"</a:t>
            </a:r>
          </a:p>
          <a:p>
            <a:pPr marL="698500" lvl="1" indent="-228600" algn="l" rtl="0">
              <a:buChar char="•"/>
              <a:tabLst>
                <a:tab pos="241300" algn="l"/>
              </a:tabLst>
            </a:pPr>
            <a:r>
              <a:rPr lang="fr-BE" kern="1200" dirty="0" smtClean="0"/>
              <a:t>Log in </a:t>
            </a:r>
            <a:r>
              <a:rPr lang="fr-BE" kern="1200" dirty="0" err="1" smtClean="0"/>
              <a:t>with</a:t>
            </a:r>
            <a:r>
              <a:rPr lang="fr-BE" kern="1200" dirty="0" smtClean="0"/>
              <a:t> </a:t>
            </a:r>
            <a:r>
              <a:rPr lang="fr-BE" kern="1200" dirty="0" err="1" smtClean="0"/>
              <a:t>your</a:t>
            </a:r>
            <a:r>
              <a:rPr lang="fr-BE" kern="1200" dirty="0" smtClean="0"/>
              <a:t> ECAS </a:t>
            </a:r>
            <a:r>
              <a:rPr lang="fr-BE" kern="1200" dirty="0" err="1" smtClean="0"/>
              <a:t>username</a:t>
            </a:r>
            <a:r>
              <a:rPr lang="fr-BE" kern="1200" dirty="0" smtClean="0"/>
              <a:t> and </a:t>
            </a:r>
            <a:r>
              <a:rPr lang="fr-BE" kern="1200" dirty="0" err="1" smtClean="0"/>
              <a:t>password</a:t>
            </a:r>
            <a:r>
              <a:rPr lang="fr-BE" kern="1200" dirty="0" smtClean="0"/>
              <a:t> </a:t>
            </a:r>
          </a:p>
          <a:p>
            <a:endParaRPr lang="fr-BE" dirty="0" smtClean="0"/>
          </a:p>
          <a:p>
            <a:r>
              <a:rPr lang="fr-BE" dirty="0" smtClean="0"/>
              <a:t>For more </a:t>
            </a:r>
            <a:r>
              <a:rPr lang="fr-BE" dirty="0" err="1" smtClean="0"/>
              <a:t>detail</a:t>
            </a:r>
            <a:r>
              <a:rPr lang="fr-BE" dirty="0" smtClean="0"/>
              <a:t> </a:t>
            </a:r>
            <a:r>
              <a:rPr lang="fr-BE" dirty="0" err="1" smtClean="0"/>
              <a:t>please</a:t>
            </a:r>
            <a:r>
              <a:rPr lang="fr-BE" dirty="0" smtClean="0"/>
              <a:t> </a:t>
            </a:r>
            <a:r>
              <a:rPr lang="fr-BE" dirty="0" err="1" smtClean="0"/>
              <a:t>verify</a:t>
            </a:r>
            <a:r>
              <a:rPr lang="fr-BE" dirty="0" smtClean="0"/>
              <a:t> the e-learning</a:t>
            </a:r>
            <a:r>
              <a:rPr lang="fr-BE" baseline="0" dirty="0" smtClean="0"/>
              <a:t> session or </a:t>
            </a:r>
            <a:r>
              <a:rPr lang="fr-BE" baseline="0" dirty="0" err="1" smtClean="0"/>
              <a:t>manuals</a:t>
            </a:r>
            <a:r>
              <a:rPr lang="fr-BE" baseline="0" dirty="0" smtClean="0"/>
              <a:t> </a:t>
            </a:r>
            <a:r>
              <a:rPr lang="fr-BE" baseline="0" dirty="0" err="1" smtClean="0"/>
              <a:t>available</a:t>
            </a:r>
            <a:r>
              <a:rPr lang="fr-BE" baseline="0" dirty="0" smtClean="0"/>
              <a:t> on the web. </a:t>
            </a:r>
            <a:endParaRPr lang="en-GB"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fr-B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35</a:t>
            </a:fld>
            <a:endParaRPr lang="en-GB"/>
          </a:p>
        </p:txBody>
      </p:sp>
    </p:spTree>
    <p:extLst>
      <p:ext uri="{BB962C8B-B14F-4D97-AF65-F5344CB8AC3E}">
        <p14:creationId xmlns:p14="http://schemas.microsoft.com/office/powerpoint/2010/main" val="2000300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Stable internet </a:t>
            </a:r>
            <a:r>
              <a:rPr lang="fr-BE" dirty="0" err="1" smtClean="0"/>
              <a:t>connection</a:t>
            </a:r>
            <a:r>
              <a:rPr lang="fr-BE" baseline="0" dirty="0" smtClean="0"/>
              <a:t> </a:t>
            </a:r>
            <a:r>
              <a:rPr lang="fr-BE" baseline="0" dirty="0" err="1" smtClean="0"/>
              <a:t>is</a:t>
            </a:r>
            <a:r>
              <a:rPr lang="fr-BE" baseline="0" dirty="0" smtClean="0"/>
              <a:t> </a:t>
            </a:r>
            <a:r>
              <a:rPr lang="fr-BE" baseline="0" dirty="0" err="1" smtClean="0"/>
              <a:t>needed</a:t>
            </a:r>
            <a:r>
              <a:rPr lang="fr-BE" baseline="0" dirty="0" smtClean="0"/>
              <a:t> for </a:t>
            </a:r>
            <a:r>
              <a:rPr lang="fr-BE" baseline="0" dirty="0" err="1" smtClean="0"/>
              <a:t>approximately</a:t>
            </a:r>
            <a:r>
              <a:rPr lang="fr-BE" baseline="0" dirty="0" smtClean="0"/>
              <a:t> 15 minutes (</a:t>
            </a:r>
            <a:r>
              <a:rPr lang="fr-BE" baseline="0" dirty="0" err="1" smtClean="0"/>
              <a:t>you</a:t>
            </a:r>
            <a:r>
              <a:rPr lang="fr-BE" baseline="0" dirty="0" smtClean="0"/>
              <a:t> </a:t>
            </a:r>
            <a:r>
              <a:rPr lang="fr-BE" baseline="0" dirty="0" err="1" smtClean="0"/>
              <a:t>can</a:t>
            </a:r>
            <a:r>
              <a:rPr lang="fr-BE" baseline="0" dirty="0" smtClean="0"/>
              <a:t> </a:t>
            </a:r>
            <a:r>
              <a:rPr lang="fr-BE" baseline="0" dirty="0" err="1" smtClean="0"/>
              <a:t>always</a:t>
            </a:r>
            <a:r>
              <a:rPr lang="fr-BE" baseline="0" dirty="0" smtClean="0"/>
              <a:t> </a:t>
            </a:r>
            <a:r>
              <a:rPr lang="fr-BE" baseline="0" dirty="0" err="1" smtClean="0"/>
              <a:t>save</a:t>
            </a:r>
            <a:r>
              <a:rPr lang="fr-BE" baseline="0" dirty="0" smtClean="0"/>
              <a:t> </a:t>
            </a:r>
            <a:r>
              <a:rPr lang="fr-BE" baseline="0" dirty="0" err="1" smtClean="0"/>
              <a:t>your</a:t>
            </a:r>
            <a:r>
              <a:rPr lang="fr-BE" baseline="0" dirty="0" smtClean="0"/>
              <a:t> </a:t>
            </a:r>
            <a:r>
              <a:rPr lang="fr-BE" baseline="0" dirty="0" err="1" smtClean="0"/>
              <a:t>work</a:t>
            </a:r>
            <a:r>
              <a:rPr lang="fr-BE" baseline="0" dirty="0" smtClean="0"/>
              <a:t> as </a:t>
            </a:r>
            <a:r>
              <a:rPr lang="fr-BE" baseline="0" dirty="0" err="1" smtClean="0"/>
              <a:t>draft</a:t>
            </a:r>
            <a:r>
              <a:rPr lang="fr-BE" baseline="0" dirty="0" smtClean="0"/>
              <a:t>) </a:t>
            </a:r>
          </a:p>
          <a:p>
            <a:endParaRPr lang="fr-BE" baseline="0" dirty="0" smtClean="0"/>
          </a:p>
          <a:p>
            <a:r>
              <a:rPr lang="fr-BE" baseline="0" dirty="0" smtClean="0"/>
              <a:t>A </a:t>
            </a:r>
            <a:r>
              <a:rPr lang="fr-BE" baseline="0" dirty="0" err="1" smtClean="0"/>
              <a:t>recent</a:t>
            </a:r>
            <a:r>
              <a:rPr lang="fr-BE" baseline="0" dirty="0" smtClean="0"/>
              <a:t> version of a browser: Internet Explorer, Chrome and Firefox </a:t>
            </a:r>
            <a:r>
              <a:rPr lang="fr-BE" baseline="0" dirty="0" err="1" smtClean="0"/>
              <a:t>is</a:t>
            </a:r>
            <a:r>
              <a:rPr lang="fr-BE" baseline="0" dirty="0" smtClean="0"/>
              <a:t> </a:t>
            </a:r>
            <a:r>
              <a:rPr lang="fr-BE" baseline="0" dirty="0" err="1" smtClean="0"/>
              <a:t>recommanded</a:t>
            </a:r>
            <a:r>
              <a:rPr lang="fr-BE" baseline="0" dirty="0" smtClean="0"/>
              <a:t>. All browsers are </a:t>
            </a:r>
            <a:r>
              <a:rPr lang="fr-BE" baseline="0" dirty="0" err="1" smtClean="0"/>
              <a:t>supported</a:t>
            </a:r>
            <a:r>
              <a:rPr lang="fr-BE" baseline="0" dirty="0" smtClean="0"/>
              <a:t>, but the user </a:t>
            </a:r>
            <a:r>
              <a:rPr lang="fr-BE" baseline="0" dirty="0" err="1" smtClean="0"/>
              <a:t>experience</a:t>
            </a:r>
            <a:r>
              <a:rPr lang="fr-BE" baseline="0" dirty="0" smtClean="0"/>
              <a:t> </a:t>
            </a:r>
            <a:r>
              <a:rPr lang="fr-BE" baseline="0" dirty="0" err="1" smtClean="0"/>
              <a:t>is</a:t>
            </a:r>
            <a:r>
              <a:rPr lang="fr-BE" baseline="0" dirty="0" smtClean="0"/>
              <a:t> best </a:t>
            </a:r>
            <a:r>
              <a:rPr lang="fr-BE" baseline="0" dirty="0" err="1" smtClean="0"/>
              <a:t>with</a:t>
            </a:r>
            <a:r>
              <a:rPr lang="fr-BE" baseline="0" dirty="0" smtClean="0"/>
              <a:t> </a:t>
            </a:r>
            <a:r>
              <a:rPr lang="fr-BE" baseline="0" dirty="0" err="1" smtClean="0"/>
              <a:t>these</a:t>
            </a:r>
            <a:r>
              <a:rPr lang="fr-BE" baseline="0" dirty="0" smtClean="0"/>
              <a:t> 3.</a:t>
            </a:r>
          </a:p>
          <a:p>
            <a:endParaRPr lang="fr-BE" baseline="0" dirty="0" smtClean="0"/>
          </a:p>
          <a:p>
            <a:r>
              <a:rPr lang="fr-BE" baseline="0" dirty="0" smtClean="0"/>
              <a:t>There are </a:t>
            </a:r>
            <a:r>
              <a:rPr lang="fr-BE" baseline="0" dirty="0" err="1" smtClean="0"/>
              <a:t>manuals</a:t>
            </a:r>
            <a:r>
              <a:rPr lang="fr-BE" baseline="0" dirty="0" smtClean="0"/>
              <a:t> and e-learning sessions </a:t>
            </a:r>
            <a:r>
              <a:rPr lang="fr-BE" baseline="0" dirty="0" err="1" smtClean="0"/>
              <a:t>available</a:t>
            </a:r>
            <a:r>
              <a:rPr lang="fr-BE" baseline="0" dirty="0" smtClean="0"/>
              <a:t> on the </a:t>
            </a:r>
            <a:r>
              <a:rPr lang="fr-BE" baseline="0" dirty="0" err="1" smtClean="0"/>
              <a:t>europewebsite</a:t>
            </a:r>
            <a:endParaRPr lang="fr-BE" baseline="0" dirty="0" smtClean="0"/>
          </a:p>
          <a:p>
            <a:endParaRPr lang="fr-BE" baseline="0" dirty="0" smtClean="0"/>
          </a:p>
          <a:p>
            <a:r>
              <a:rPr lang="fr-BE" baseline="0" dirty="0" smtClean="0"/>
              <a:t>Do not </a:t>
            </a:r>
            <a:r>
              <a:rPr lang="fr-BE" baseline="0" dirty="0" err="1" smtClean="0"/>
              <a:t>wait</a:t>
            </a:r>
            <a:r>
              <a:rPr lang="fr-BE" baseline="0" dirty="0" smtClean="0"/>
              <a:t> for the last minute to </a:t>
            </a:r>
            <a:r>
              <a:rPr lang="fr-BE" baseline="0" dirty="0" err="1" smtClean="0"/>
              <a:t>submit</a:t>
            </a:r>
            <a:r>
              <a:rPr lang="fr-BE" baseline="0" dirty="0" smtClean="0"/>
              <a:t> </a:t>
            </a:r>
            <a:r>
              <a:rPr lang="fr-BE" baseline="0" dirty="0" err="1" smtClean="0"/>
              <a:t>your</a:t>
            </a:r>
            <a:r>
              <a:rPr lang="fr-BE" baseline="0" dirty="0" smtClean="0"/>
              <a:t> CN/full application (respect the deadline), </a:t>
            </a:r>
            <a:r>
              <a:rPr lang="fr-BE" baseline="0" dirty="0" err="1" smtClean="0"/>
              <a:t>anticipate</a:t>
            </a:r>
            <a:r>
              <a:rPr lang="fr-BE" baseline="0" dirty="0" smtClean="0"/>
              <a:t> </a:t>
            </a:r>
            <a:r>
              <a:rPr lang="fr-BE" baseline="0" dirty="0" err="1" smtClean="0"/>
              <a:t>any</a:t>
            </a:r>
            <a:r>
              <a:rPr lang="fr-BE" baseline="0" dirty="0" smtClean="0"/>
              <a:t> possible </a:t>
            </a:r>
            <a:r>
              <a:rPr lang="fr-BE" baseline="0" dirty="0" err="1" smtClean="0"/>
              <a:t>technical</a:t>
            </a:r>
            <a:r>
              <a:rPr lang="fr-BE" baseline="0" dirty="0" smtClean="0"/>
              <a:t> </a:t>
            </a:r>
            <a:r>
              <a:rPr lang="fr-BE" baseline="0" dirty="0" err="1" smtClean="0"/>
              <a:t>errors</a:t>
            </a:r>
            <a:r>
              <a:rPr lang="fr-BE" baseline="0" dirty="0" smtClean="0"/>
              <a:t>/ </a:t>
            </a:r>
            <a:r>
              <a:rPr lang="fr-BE" baseline="0" dirty="0" err="1" smtClean="0"/>
              <a:t>problems</a:t>
            </a:r>
            <a:r>
              <a:rPr lang="fr-BE" baseline="0" dirty="0" smtClean="0"/>
              <a:t> </a:t>
            </a:r>
            <a:r>
              <a:rPr lang="fr-BE" baseline="0" dirty="0" err="1" smtClean="0"/>
              <a:t>with</a:t>
            </a:r>
            <a:r>
              <a:rPr lang="fr-BE" baseline="0" dirty="0" smtClean="0"/>
              <a:t> internet </a:t>
            </a:r>
            <a:r>
              <a:rPr lang="fr-BE" baseline="0" dirty="0" err="1" smtClean="0"/>
              <a:t>connection</a:t>
            </a:r>
            <a:endParaRPr lang="fr-BE" baseline="0" dirty="0" smtClean="0"/>
          </a:p>
          <a:p>
            <a:r>
              <a:rPr lang="fr-BE" baseline="0" dirty="0" smtClean="0"/>
              <a:t>Once </a:t>
            </a:r>
            <a:r>
              <a:rPr lang="fr-BE" baseline="0" dirty="0" err="1" smtClean="0"/>
              <a:t>you</a:t>
            </a:r>
            <a:r>
              <a:rPr lang="fr-BE" baseline="0" dirty="0" smtClean="0"/>
              <a:t> </a:t>
            </a:r>
            <a:r>
              <a:rPr lang="fr-BE" baseline="0" dirty="0" err="1" smtClean="0"/>
              <a:t>submit</a:t>
            </a:r>
            <a:r>
              <a:rPr lang="fr-BE" baseline="0" dirty="0" smtClean="0"/>
              <a:t> </a:t>
            </a:r>
            <a:r>
              <a:rPr lang="fr-BE" baseline="0" dirty="0" err="1" smtClean="0"/>
              <a:t>your</a:t>
            </a:r>
            <a:r>
              <a:rPr lang="fr-BE" baseline="0" dirty="0" smtClean="0"/>
              <a:t> application </a:t>
            </a:r>
            <a:r>
              <a:rPr lang="fr-BE" baseline="0" dirty="0" err="1" smtClean="0"/>
              <a:t>you</a:t>
            </a:r>
            <a:r>
              <a:rPr lang="fr-BE" baseline="0" dirty="0" smtClean="0"/>
              <a:t> </a:t>
            </a:r>
            <a:r>
              <a:rPr lang="fr-BE" baseline="0" dirty="0" err="1" smtClean="0"/>
              <a:t>can</a:t>
            </a:r>
            <a:r>
              <a:rPr lang="fr-BE" baseline="0" dirty="0" smtClean="0"/>
              <a:t> not </a:t>
            </a:r>
            <a:r>
              <a:rPr lang="fr-BE" baseline="0" dirty="0" err="1" smtClean="0"/>
              <a:t>modify</a:t>
            </a:r>
            <a:r>
              <a:rPr lang="fr-BE" baseline="0" dirty="0" smtClean="0"/>
              <a:t> </a:t>
            </a:r>
            <a:r>
              <a:rPr lang="fr-BE" baseline="0" dirty="0" err="1" smtClean="0"/>
              <a:t>it</a:t>
            </a:r>
            <a:r>
              <a:rPr lang="fr-BE" baseline="0" dirty="0" smtClean="0"/>
              <a:t> </a:t>
            </a:r>
            <a:r>
              <a:rPr lang="fr-BE" baseline="0" dirty="0" err="1" smtClean="0"/>
              <a:t>anymore</a:t>
            </a:r>
            <a:r>
              <a:rPr lang="fr-BE" baseline="0" dirty="0" smtClean="0"/>
              <a:t>. </a:t>
            </a:r>
          </a:p>
          <a:p>
            <a:endParaRPr lang="fr-BE" baseline="0" dirty="0" smtClean="0"/>
          </a:p>
          <a:p>
            <a:r>
              <a:rPr lang="fr-BE" baseline="0" dirty="0" smtClean="0"/>
              <a:t>In case of </a:t>
            </a:r>
            <a:r>
              <a:rPr lang="fr-BE" baseline="0" dirty="0" err="1" smtClean="0"/>
              <a:t>problems</a:t>
            </a:r>
            <a:r>
              <a:rPr lang="fr-BE" baseline="0" dirty="0" smtClean="0"/>
              <a:t> </a:t>
            </a:r>
            <a:r>
              <a:rPr lang="fr-BE" baseline="0" dirty="0" err="1" smtClean="0"/>
              <a:t>with</a:t>
            </a:r>
            <a:r>
              <a:rPr lang="fr-BE" baseline="0" dirty="0" smtClean="0"/>
              <a:t> internet </a:t>
            </a:r>
            <a:r>
              <a:rPr lang="fr-BE" baseline="0" dirty="0" err="1" smtClean="0"/>
              <a:t>connection</a:t>
            </a:r>
            <a:r>
              <a:rPr lang="fr-BE" baseline="0" dirty="0" smtClean="0"/>
              <a:t>, </a:t>
            </a:r>
            <a:r>
              <a:rPr lang="fr-BE" baseline="0" dirty="0" err="1" smtClean="0"/>
              <a:t>you</a:t>
            </a:r>
            <a:r>
              <a:rPr lang="fr-BE" baseline="0" dirty="0" smtClean="0"/>
              <a:t> </a:t>
            </a:r>
            <a:r>
              <a:rPr lang="fr-BE" baseline="0" dirty="0" err="1" smtClean="0"/>
              <a:t>can</a:t>
            </a:r>
            <a:r>
              <a:rPr lang="fr-BE" baseline="0" dirty="0" smtClean="0"/>
              <a:t> </a:t>
            </a:r>
            <a:r>
              <a:rPr lang="fr-BE" baseline="0" dirty="0" err="1" smtClean="0"/>
              <a:t>still</a:t>
            </a:r>
            <a:r>
              <a:rPr lang="fr-BE" baseline="0" dirty="0" smtClean="0"/>
              <a:t> </a:t>
            </a:r>
            <a:r>
              <a:rPr lang="fr-BE" baseline="0" dirty="0" err="1" smtClean="0"/>
              <a:t>submit</a:t>
            </a:r>
            <a:r>
              <a:rPr lang="fr-BE" baseline="0" dirty="0" smtClean="0"/>
              <a:t> </a:t>
            </a:r>
            <a:r>
              <a:rPr lang="fr-BE" baseline="0" dirty="0" err="1" smtClean="0"/>
              <a:t>your</a:t>
            </a:r>
            <a:r>
              <a:rPr lang="fr-BE" baseline="0" dirty="0" smtClean="0"/>
              <a:t> application off line. </a:t>
            </a: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36</a:t>
            </a:fld>
            <a:endParaRPr lang="en-GB"/>
          </a:p>
        </p:txBody>
      </p:sp>
    </p:spTree>
    <p:extLst>
      <p:ext uri="{BB962C8B-B14F-4D97-AF65-F5344CB8AC3E}">
        <p14:creationId xmlns:p14="http://schemas.microsoft.com/office/powerpoint/2010/main" val="3242254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smtClean="0"/>
              <a:t>Explaining</a:t>
            </a:r>
            <a:r>
              <a:rPr lang="fr-BE" baseline="0" dirty="0" smtClean="0"/>
              <a:t> the </a:t>
            </a:r>
            <a:r>
              <a:rPr lang="fr-BE" baseline="0" dirty="0" err="1" smtClean="0"/>
              <a:t>three</a:t>
            </a:r>
            <a:r>
              <a:rPr lang="fr-BE" baseline="0" dirty="0" smtClean="0"/>
              <a:t> </a:t>
            </a:r>
            <a:r>
              <a:rPr lang="fr-BE" baseline="0" dirty="0" err="1" smtClean="0"/>
              <a:t>steps</a:t>
            </a:r>
            <a:r>
              <a:rPr lang="fr-BE" baseline="0" dirty="0" smtClean="0"/>
              <a:t> more </a:t>
            </a:r>
            <a:r>
              <a:rPr lang="fr-BE" baseline="0" dirty="0" err="1" smtClean="0"/>
              <a:t>detailed</a:t>
            </a:r>
            <a:r>
              <a:rPr lang="fr-BE" baseline="0" dirty="0" smtClean="0"/>
              <a:t>: </a:t>
            </a:r>
          </a:p>
          <a:p>
            <a:endParaRPr lang="fr-BE" baseline="0" dirty="0" smtClean="0"/>
          </a:p>
          <a:p>
            <a:pPr marL="0" indent="0">
              <a:buFontTx/>
              <a:buNone/>
            </a:pPr>
            <a:r>
              <a:rPr lang="fr-BE" baseline="0" dirty="0" smtClean="0"/>
              <a:t>STEP 1: </a:t>
            </a:r>
          </a:p>
          <a:p>
            <a:pPr marL="171450" indent="-171450">
              <a:buFontTx/>
              <a:buChar char="-"/>
            </a:pPr>
            <a:r>
              <a:rPr lang="fr-BE" baseline="0" dirty="0" err="1" smtClean="0"/>
              <a:t>Opening</a:t>
            </a:r>
            <a:r>
              <a:rPr lang="fr-BE" baseline="0" dirty="0" smtClean="0"/>
              <a:t>, </a:t>
            </a:r>
            <a:r>
              <a:rPr lang="fr-BE" baseline="0" dirty="0" err="1" smtClean="0"/>
              <a:t>adminsitrative</a:t>
            </a:r>
            <a:r>
              <a:rPr lang="fr-BE" baseline="0" dirty="0" smtClean="0"/>
              <a:t> </a:t>
            </a:r>
            <a:r>
              <a:rPr lang="fr-BE" baseline="0" dirty="0" err="1" smtClean="0"/>
              <a:t>checks</a:t>
            </a:r>
            <a:r>
              <a:rPr lang="fr-BE" baseline="0" dirty="0" smtClean="0"/>
              <a:t> and (if </a:t>
            </a:r>
            <a:r>
              <a:rPr lang="fr-BE" baseline="0" dirty="0" err="1" smtClean="0"/>
              <a:t>needed</a:t>
            </a:r>
            <a:r>
              <a:rPr lang="fr-BE" baseline="0" dirty="0" smtClean="0"/>
              <a:t>) </a:t>
            </a:r>
            <a:r>
              <a:rPr lang="fr-BE" baseline="0" dirty="0" err="1" smtClean="0"/>
              <a:t>request</a:t>
            </a:r>
            <a:r>
              <a:rPr lang="fr-BE" baseline="0" dirty="0" smtClean="0"/>
              <a:t> of documents and clarifications to </a:t>
            </a:r>
            <a:r>
              <a:rPr lang="fr-BE" baseline="0" dirty="0" err="1" smtClean="0"/>
              <a:t>applicants</a:t>
            </a:r>
            <a:endParaRPr lang="fr-BE" baseline="0" dirty="0" smtClean="0"/>
          </a:p>
          <a:p>
            <a:pPr marL="171450" indent="-171450">
              <a:buFontTx/>
              <a:buChar char="-"/>
            </a:pPr>
            <a:r>
              <a:rPr lang="fr-BE" baseline="0" dirty="0" smtClean="0"/>
              <a:t>Concept Notes </a:t>
            </a:r>
            <a:r>
              <a:rPr lang="fr-BE" baseline="0" dirty="0" err="1" smtClean="0"/>
              <a:t>evaluation</a:t>
            </a:r>
            <a:r>
              <a:rPr lang="fr-BE" baseline="0" dirty="0" smtClean="0"/>
              <a:t> </a:t>
            </a:r>
          </a:p>
          <a:p>
            <a:pPr marL="171450" indent="-171450">
              <a:buFontTx/>
              <a:buChar char="-"/>
            </a:pPr>
            <a:r>
              <a:rPr lang="fr-BE" baseline="0" dirty="0" err="1" smtClean="0"/>
              <a:t>Pre-selected</a:t>
            </a:r>
            <a:r>
              <a:rPr lang="fr-BE" baseline="0" dirty="0" smtClean="0"/>
              <a:t> </a:t>
            </a:r>
            <a:r>
              <a:rPr lang="fr-BE" baseline="0" dirty="0" err="1" smtClean="0"/>
              <a:t>proposals</a:t>
            </a:r>
            <a:r>
              <a:rPr lang="fr-BE" baseline="0" dirty="0" smtClean="0"/>
              <a:t> are </a:t>
            </a:r>
            <a:r>
              <a:rPr lang="fr-BE" baseline="0" dirty="0" err="1" smtClean="0"/>
              <a:t>invited</a:t>
            </a:r>
            <a:r>
              <a:rPr lang="fr-BE" baseline="0" dirty="0" smtClean="0"/>
              <a:t> to </a:t>
            </a:r>
            <a:r>
              <a:rPr lang="fr-BE" baseline="0" dirty="0" err="1" smtClean="0"/>
              <a:t>submit</a:t>
            </a:r>
            <a:r>
              <a:rPr lang="fr-BE" baseline="0" dirty="0" smtClean="0"/>
              <a:t> full application/</a:t>
            </a:r>
            <a:r>
              <a:rPr lang="fr-BE" baseline="0" dirty="0" err="1" smtClean="0"/>
              <a:t>proposal</a:t>
            </a:r>
            <a:endParaRPr lang="fr-BE" baseline="0" dirty="0" smtClean="0"/>
          </a:p>
          <a:p>
            <a:pPr marL="171450" indent="-171450">
              <a:buFontTx/>
              <a:buChar char="-"/>
            </a:pPr>
            <a:endParaRPr lang="fr-BE" baseline="0" dirty="0" smtClean="0"/>
          </a:p>
          <a:p>
            <a:pPr marL="0" indent="0">
              <a:buFontTx/>
              <a:buNone/>
            </a:pPr>
            <a:r>
              <a:rPr lang="fr-BE" baseline="0" dirty="0" smtClean="0"/>
              <a:t>STEP 2: </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 </a:t>
            </a:r>
            <a:r>
              <a:rPr lang="fr-BE" baseline="0" dirty="0" err="1" smtClean="0"/>
              <a:t>Opening</a:t>
            </a:r>
            <a:r>
              <a:rPr lang="fr-BE" baseline="0" dirty="0" smtClean="0"/>
              <a:t>, </a:t>
            </a:r>
            <a:r>
              <a:rPr lang="fr-BE" baseline="0" dirty="0" err="1" smtClean="0"/>
              <a:t>adminsitrative</a:t>
            </a:r>
            <a:r>
              <a:rPr lang="fr-BE" baseline="0" dirty="0" smtClean="0"/>
              <a:t> </a:t>
            </a:r>
            <a:r>
              <a:rPr lang="fr-BE" baseline="0" dirty="0" err="1" smtClean="0"/>
              <a:t>checks</a:t>
            </a:r>
            <a:r>
              <a:rPr lang="fr-BE" baseline="0" dirty="0" smtClean="0"/>
              <a:t> and (if </a:t>
            </a:r>
            <a:r>
              <a:rPr lang="fr-BE" baseline="0" dirty="0" err="1" smtClean="0"/>
              <a:t>needed</a:t>
            </a:r>
            <a:r>
              <a:rPr lang="fr-BE" baseline="0" dirty="0" smtClean="0"/>
              <a:t>) </a:t>
            </a:r>
            <a:r>
              <a:rPr lang="fr-BE" baseline="0" dirty="0" err="1" smtClean="0"/>
              <a:t>request</a:t>
            </a:r>
            <a:r>
              <a:rPr lang="fr-BE" baseline="0" dirty="0" smtClean="0"/>
              <a:t> of documents and clarifications to </a:t>
            </a:r>
            <a:r>
              <a:rPr lang="fr-BE" baseline="0" dirty="0" err="1" smtClean="0"/>
              <a:t>applicants</a:t>
            </a:r>
            <a:endParaRPr lang="fr-BE" baseline="0" dirty="0" smtClean="0"/>
          </a:p>
          <a:p>
            <a:pPr marL="171450" indent="-171450">
              <a:buFontTx/>
              <a:buChar char="-"/>
            </a:pPr>
            <a:r>
              <a:rPr lang="fr-BE" baseline="0" dirty="0" smtClean="0"/>
              <a:t>Full Application </a:t>
            </a:r>
            <a:r>
              <a:rPr lang="fr-BE" baseline="0" dirty="0" err="1" smtClean="0"/>
              <a:t>evaluation</a:t>
            </a:r>
            <a:r>
              <a:rPr lang="fr-BE" baseline="0" dirty="0" smtClean="0"/>
              <a:t> </a:t>
            </a:r>
          </a:p>
          <a:p>
            <a:pPr marL="171450" indent="-171450">
              <a:buFontTx/>
              <a:buChar char="-"/>
            </a:pPr>
            <a:r>
              <a:rPr lang="fr-BE" baseline="0" dirty="0" err="1" smtClean="0"/>
              <a:t>Pre-selected</a:t>
            </a:r>
            <a:r>
              <a:rPr lang="fr-BE" baseline="0" dirty="0" smtClean="0"/>
              <a:t> </a:t>
            </a:r>
            <a:r>
              <a:rPr lang="fr-BE" baseline="0" dirty="0" err="1" smtClean="0"/>
              <a:t>proposals</a:t>
            </a:r>
            <a:r>
              <a:rPr lang="fr-BE" baseline="0" dirty="0" smtClean="0"/>
              <a:t> are </a:t>
            </a:r>
            <a:r>
              <a:rPr lang="fr-BE" baseline="0" dirty="0" err="1" smtClean="0"/>
              <a:t>reminded</a:t>
            </a:r>
            <a:r>
              <a:rPr lang="fr-BE" baseline="0" dirty="0" smtClean="0"/>
              <a:t> to </a:t>
            </a:r>
            <a:r>
              <a:rPr lang="fr-BE" baseline="0" dirty="0" err="1" smtClean="0"/>
              <a:t>upload</a:t>
            </a:r>
            <a:r>
              <a:rPr lang="fr-BE" baseline="0" dirty="0" smtClean="0"/>
              <a:t> documents in PADOR (</a:t>
            </a:r>
            <a:r>
              <a:rPr lang="fr-BE" baseline="0" dirty="0" err="1" smtClean="0"/>
              <a:t>which</a:t>
            </a:r>
            <a:r>
              <a:rPr lang="fr-BE" baseline="0" dirty="0" smtClean="0"/>
              <a:t> </a:t>
            </a:r>
            <a:r>
              <a:rPr lang="fr-BE" baseline="0" dirty="0" err="1" smtClean="0"/>
              <a:t>is</a:t>
            </a:r>
            <a:r>
              <a:rPr lang="fr-BE" baseline="0" dirty="0" smtClean="0"/>
              <a:t> </a:t>
            </a:r>
            <a:r>
              <a:rPr lang="fr-BE" baseline="0" dirty="0" err="1" smtClean="0"/>
              <a:t>connect</a:t>
            </a:r>
            <a:r>
              <a:rPr lang="fr-BE" baseline="0" dirty="0" smtClean="0"/>
              <a:t> </a:t>
            </a:r>
            <a:r>
              <a:rPr lang="fr-BE" baseline="0" dirty="0" err="1" smtClean="0"/>
              <a:t>with</a:t>
            </a:r>
            <a:r>
              <a:rPr lang="fr-BE" baseline="0" dirty="0" smtClean="0"/>
              <a:t> PROSPECT) to carry out the </a:t>
            </a:r>
            <a:r>
              <a:rPr lang="fr-BE" baseline="0" dirty="0" err="1" smtClean="0"/>
              <a:t>eligibility</a:t>
            </a:r>
            <a:r>
              <a:rPr lang="fr-BE" baseline="0" dirty="0" smtClean="0"/>
              <a:t> check </a:t>
            </a:r>
          </a:p>
          <a:p>
            <a:pPr marL="171450" indent="-171450">
              <a:buFontTx/>
              <a:buChar char="-"/>
            </a:pPr>
            <a:endParaRPr lang="fr-BE" baseline="0" dirty="0" smtClean="0"/>
          </a:p>
          <a:p>
            <a:pPr marL="0" indent="0">
              <a:buFontTx/>
              <a:buNone/>
            </a:pPr>
            <a:r>
              <a:rPr lang="fr-BE" baseline="0" dirty="0" smtClean="0"/>
              <a:t>STEP3: </a:t>
            </a:r>
          </a:p>
          <a:p>
            <a:pPr marL="171450" indent="-171450">
              <a:buFontTx/>
              <a:buChar char="-"/>
            </a:pPr>
            <a:r>
              <a:rPr lang="fr-BE" baseline="0" dirty="0" err="1" smtClean="0"/>
              <a:t>Verification</a:t>
            </a:r>
            <a:r>
              <a:rPr lang="fr-BE" baseline="0" dirty="0" smtClean="0"/>
              <a:t> of </a:t>
            </a:r>
            <a:r>
              <a:rPr lang="fr-BE" baseline="0" dirty="0" err="1" smtClean="0"/>
              <a:t>eligibility</a:t>
            </a:r>
            <a:r>
              <a:rPr lang="fr-BE" baseline="0" dirty="0" smtClean="0"/>
              <a:t> of </a:t>
            </a:r>
            <a:r>
              <a:rPr lang="fr-BE" baseline="0" dirty="0" err="1" smtClean="0"/>
              <a:t>applicants</a:t>
            </a:r>
            <a:r>
              <a:rPr lang="fr-BE" baseline="0" dirty="0" smtClean="0"/>
              <a:t>/</a:t>
            </a:r>
            <a:r>
              <a:rPr lang="fr-BE" baseline="0" dirty="0" err="1" smtClean="0"/>
              <a:t>co-applicants</a:t>
            </a:r>
            <a:r>
              <a:rPr lang="fr-BE" baseline="0" dirty="0" smtClean="0"/>
              <a:t> and </a:t>
            </a:r>
            <a:r>
              <a:rPr lang="fr-BE" baseline="0" dirty="0" err="1" smtClean="0"/>
              <a:t>affiliated</a:t>
            </a:r>
            <a:r>
              <a:rPr lang="fr-BE" baseline="0" dirty="0" smtClean="0"/>
              <a:t> </a:t>
            </a:r>
            <a:r>
              <a:rPr lang="fr-BE" baseline="0" dirty="0" err="1" smtClean="0"/>
              <a:t>entities</a:t>
            </a:r>
            <a:r>
              <a:rPr lang="fr-BE" baseline="0" dirty="0" smtClean="0"/>
              <a:t> on the basis of documents </a:t>
            </a:r>
            <a:r>
              <a:rPr lang="fr-BE" baseline="0" dirty="0" err="1" smtClean="0"/>
              <a:t>submitted</a:t>
            </a:r>
            <a:r>
              <a:rPr lang="fr-BE" baseline="0" dirty="0" smtClean="0"/>
              <a:t> by the </a:t>
            </a:r>
            <a:r>
              <a:rPr lang="fr-BE" baseline="0" dirty="0" err="1" smtClean="0"/>
              <a:t>applicants</a:t>
            </a:r>
            <a:r>
              <a:rPr lang="fr-BE" baseline="0" dirty="0" smtClean="0"/>
              <a:t> </a:t>
            </a:r>
          </a:p>
          <a:p>
            <a:pPr marL="171450" indent="-171450">
              <a:buFontTx/>
              <a:buChar char="-"/>
            </a:pPr>
            <a:r>
              <a:rPr lang="fr-BE" baseline="0" dirty="0" err="1" smtClean="0"/>
              <a:t>Requesting</a:t>
            </a:r>
            <a:r>
              <a:rPr lang="fr-BE" baseline="0" dirty="0" smtClean="0"/>
              <a:t> documents and clarifications to </a:t>
            </a:r>
            <a:r>
              <a:rPr lang="fr-BE" baseline="0" dirty="0" err="1" smtClean="0"/>
              <a:t>applicants</a:t>
            </a:r>
            <a:r>
              <a:rPr lang="fr-BE" baseline="0" dirty="0" smtClean="0"/>
              <a:t> </a:t>
            </a:r>
          </a:p>
          <a:p>
            <a:pPr marL="171450" indent="-171450">
              <a:buFontTx/>
              <a:buChar char="-"/>
            </a:pPr>
            <a:r>
              <a:rPr lang="fr-BE" baseline="0" dirty="0" err="1" smtClean="0"/>
              <a:t>Inform</a:t>
            </a:r>
            <a:r>
              <a:rPr lang="fr-BE" baseline="0" dirty="0" smtClean="0"/>
              <a:t> the </a:t>
            </a:r>
            <a:r>
              <a:rPr lang="fr-BE" baseline="0" dirty="0" err="1" smtClean="0"/>
              <a:t>applicants</a:t>
            </a:r>
            <a:r>
              <a:rPr lang="fr-BE" baseline="0" dirty="0" smtClean="0"/>
              <a:t> of the final </a:t>
            </a:r>
            <a:r>
              <a:rPr lang="fr-BE" baseline="0" dirty="0" err="1" smtClean="0"/>
              <a:t>results</a:t>
            </a:r>
            <a:r>
              <a:rPr lang="fr-BE" baseline="0" dirty="0" smtClean="0"/>
              <a:t>: </a:t>
            </a:r>
            <a:r>
              <a:rPr lang="fr-BE" baseline="0" dirty="0" err="1" smtClean="0"/>
              <a:t>awarding</a:t>
            </a:r>
            <a:r>
              <a:rPr lang="fr-BE" baseline="0" dirty="0" smtClean="0"/>
              <a:t> </a:t>
            </a:r>
            <a:r>
              <a:rPr lang="fr-BE" baseline="0" dirty="0" err="1" smtClean="0"/>
              <a:t>letters</a:t>
            </a:r>
            <a:endParaRPr lang="fr-BE" baseline="0" dirty="0" smtClean="0"/>
          </a:p>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37</a:t>
            </a:fld>
            <a:endParaRPr lang="en-GB"/>
          </a:p>
        </p:txBody>
      </p:sp>
    </p:spTree>
    <p:extLst>
      <p:ext uri="{BB962C8B-B14F-4D97-AF65-F5344CB8AC3E}">
        <p14:creationId xmlns:p14="http://schemas.microsoft.com/office/powerpoint/2010/main" val="504363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38</a:t>
            </a:fld>
            <a:endParaRPr lang="en-GB"/>
          </a:p>
        </p:txBody>
      </p:sp>
    </p:spTree>
    <p:extLst>
      <p:ext uri="{BB962C8B-B14F-4D97-AF65-F5344CB8AC3E}">
        <p14:creationId xmlns:p14="http://schemas.microsoft.com/office/powerpoint/2010/main" val="3928063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39</a:t>
            </a:fld>
            <a:endParaRPr lang="en-GB"/>
          </a:p>
        </p:txBody>
      </p:sp>
    </p:spTree>
    <p:extLst>
      <p:ext uri="{BB962C8B-B14F-4D97-AF65-F5344CB8AC3E}">
        <p14:creationId xmlns:p14="http://schemas.microsoft.com/office/powerpoint/2010/main" val="1971878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40</a:t>
            </a:fld>
            <a:endParaRPr lang="en-GB"/>
          </a:p>
        </p:txBody>
      </p:sp>
    </p:spTree>
    <p:extLst>
      <p:ext uri="{BB962C8B-B14F-4D97-AF65-F5344CB8AC3E}">
        <p14:creationId xmlns:p14="http://schemas.microsoft.com/office/powerpoint/2010/main" val="889954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41</a:t>
            </a:fld>
            <a:endParaRPr lang="en-GB"/>
          </a:p>
        </p:txBody>
      </p:sp>
    </p:spTree>
    <p:extLst>
      <p:ext uri="{BB962C8B-B14F-4D97-AF65-F5344CB8AC3E}">
        <p14:creationId xmlns:p14="http://schemas.microsoft.com/office/powerpoint/2010/main" val="1234895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altLang="en-US" dirty="0" smtClean="0"/>
          </a:p>
        </p:txBody>
      </p:sp>
      <p:sp>
        <p:nvSpPr>
          <p:cNvPr id="32772" name="Slide Number Placeholder 3"/>
          <p:cNvSpPr>
            <a:spLocks noGrp="1"/>
          </p:cNvSpPr>
          <p:nvPr>
            <p:ph type="sldNum" sz="quarter" idx="5"/>
          </p:nvPr>
        </p:nvSpPr>
        <p:spPr>
          <a:noFill/>
          <a:ln>
            <a:miter lim="800000"/>
            <a:headEnd/>
            <a:tailEnd/>
          </a:ln>
        </p:spPr>
        <p:txBody>
          <a:bodyPr/>
          <a:lstStyle/>
          <a:p>
            <a:pPr defTabSz="962025"/>
            <a:fld id="{4F522C25-8134-40EA-AD6C-143667DD82D3}" type="slidenum">
              <a:rPr lang="en-GB" altLang="en-US" smtClean="0"/>
              <a:pPr defTabSz="962025"/>
              <a:t>3</a:t>
            </a:fld>
            <a:endParaRPr lang="en-GB" altLang="en-US" smtClean="0"/>
          </a:p>
        </p:txBody>
      </p:sp>
    </p:spTree>
    <p:extLst>
      <p:ext uri="{BB962C8B-B14F-4D97-AF65-F5344CB8AC3E}">
        <p14:creationId xmlns:p14="http://schemas.microsoft.com/office/powerpoint/2010/main" val="22235474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42</a:t>
            </a:fld>
            <a:endParaRPr lang="en-GB"/>
          </a:p>
        </p:txBody>
      </p:sp>
    </p:spTree>
    <p:extLst>
      <p:ext uri="{BB962C8B-B14F-4D97-AF65-F5344CB8AC3E}">
        <p14:creationId xmlns:p14="http://schemas.microsoft.com/office/powerpoint/2010/main" val="3374627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2D400-EA26-4578-AC76-813AC98F8D78}" type="slidenum">
              <a:rPr lang="en-GB" smtClean="0"/>
              <a:t>43</a:t>
            </a:fld>
            <a:endParaRPr lang="en-GB"/>
          </a:p>
        </p:txBody>
      </p:sp>
    </p:spTree>
    <p:extLst>
      <p:ext uri="{BB962C8B-B14F-4D97-AF65-F5344CB8AC3E}">
        <p14:creationId xmlns:p14="http://schemas.microsoft.com/office/powerpoint/2010/main" val="33830178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2D400-EA26-4578-AC76-813AC98F8D78}" type="slidenum">
              <a:rPr lang="en-GB" smtClean="0"/>
              <a:t>44</a:t>
            </a:fld>
            <a:endParaRPr lang="en-GB"/>
          </a:p>
        </p:txBody>
      </p:sp>
    </p:spTree>
    <p:extLst>
      <p:ext uri="{BB962C8B-B14F-4D97-AF65-F5344CB8AC3E}">
        <p14:creationId xmlns:p14="http://schemas.microsoft.com/office/powerpoint/2010/main" val="1200781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2D400-EA26-4578-AC76-813AC98F8D78}" type="slidenum">
              <a:rPr lang="en-GB" smtClean="0"/>
              <a:t>45</a:t>
            </a:fld>
            <a:endParaRPr lang="en-GB"/>
          </a:p>
        </p:txBody>
      </p:sp>
    </p:spTree>
    <p:extLst>
      <p:ext uri="{BB962C8B-B14F-4D97-AF65-F5344CB8AC3E}">
        <p14:creationId xmlns:p14="http://schemas.microsoft.com/office/powerpoint/2010/main" val="20393356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If awarded the grant contract, the lead applicant will become the beneficiary identified as the Coordinator in Annex E3h1 (Special Conditions). The Coordinator is the main interlocutor of the Contracting Authority. It represents and acts on behalf of any other co-beneficiary (if any) and coordinate the design and implementation of the action. </a:t>
            </a:r>
          </a:p>
          <a:p>
            <a:endParaRPr lang="fr-BE"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If awarded the grant contract, the co-applicant(s) will become beneficiary(</a:t>
            </a:r>
            <a:r>
              <a:rPr lang="en-GB" sz="1200" b="0" i="0" u="none" strike="noStrike" kern="1200" baseline="0" dirty="0" err="1" smtClean="0">
                <a:solidFill>
                  <a:schemeClr val="tx1"/>
                </a:solidFill>
                <a:latin typeface="+mn-lt"/>
                <a:ea typeface="+mn-ea"/>
                <a:cs typeface="+mn-cs"/>
              </a:rPr>
              <a:t>ies</a:t>
            </a:r>
            <a:r>
              <a:rPr lang="en-GB" sz="1200" b="0" i="0" u="none" strike="noStrike" kern="1200" baseline="0" dirty="0" smtClean="0">
                <a:solidFill>
                  <a:schemeClr val="tx1"/>
                </a:solidFill>
                <a:latin typeface="+mn-lt"/>
                <a:ea typeface="+mn-ea"/>
                <a:cs typeface="+mn-cs"/>
              </a:rPr>
              <a:t>) in the action (together with the Coordinator). </a:t>
            </a:r>
          </a:p>
          <a:p>
            <a:endParaRPr lang="fr-BE" dirty="0" smtClean="0"/>
          </a:p>
          <a:p>
            <a:r>
              <a:rPr lang="fr-BE" dirty="0" smtClean="0"/>
              <a:t>All the parties </a:t>
            </a:r>
            <a:r>
              <a:rPr lang="fr-BE" dirty="0" err="1" smtClean="0"/>
              <a:t>signing</a:t>
            </a:r>
            <a:r>
              <a:rPr lang="fr-BE" baseline="0" dirty="0" smtClean="0"/>
              <a:t> the </a:t>
            </a:r>
            <a:r>
              <a:rPr lang="fr-BE" baseline="0" dirty="0" err="1" smtClean="0"/>
              <a:t>contract</a:t>
            </a:r>
            <a:r>
              <a:rPr lang="fr-BE" baseline="0" dirty="0" smtClean="0"/>
              <a:t> must have a </a:t>
            </a:r>
            <a:r>
              <a:rPr lang="fr-BE" baseline="0" dirty="0" err="1" smtClean="0"/>
              <a:t>valid</a:t>
            </a:r>
            <a:r>
              <a:rPr lang="fr-BE" baseline="0" dirty="0" smtClean="0"/>
              <a:t> LEF (</a:t>
            </a:r>
            <a:r>
              <a:rPr lang="fr-BE" baseline="0" dirty="0" err="1" smtClean="0"/>
              <a:t>Legal</a:t>
            </a:r>
            <a:r>
              <a:rPr lang="fr-BE" baseline="0" dirty="0" smtClean="0"/>
              <a:t> identification </a:t>
            </a:r>
            <a:r>
              <a:rPr lang="fr-BE" baseline="0" dirty="0" err="1" smtClean="0"/>
              <a:t>sheet</a:t>
            </a:r>
            <a:r>
              <a:rPr lang="fr-BE" baseline="0" dirty="0" smtClean="0"/>
              <a:t>)</a:t>
            </a:r>
            <a:endParaRPr lang="en-GB" dirty="0"/>
          </a:p>
        </p:txBody>
      </p:sp>
      <p:sp>
        <p:nvSpPr>
          <p:cNvPr id="4" name="Slide Number Placeholder 3"/>
          <p:cNvSpPr>
            <a:spLocks noGrp="1"/>
          </p:cNvSpPr>
          <p:nvPr>
            <p:ph type="sldNum" sz="quarter" idx="10"/>
          </p:nvPr>
        </p:nvSpPr>
        <p:spPr/>
        <p:txBody>
          <a:bodyPr/>
          <a:lstStyle/>
          <a:p>
            <a:fld id="{81D2D400-EA26-4578-AC76-813AC98F8D78}" type="slidenum">
              <a:rPr lang="en-GB" smtClean="0"/>
              <a:t>46</a:t>
            </a:fld>
            <a:endParaRPr lang="en-GB"/>
          </a:p>
        </p:txBody>
      </p:sp>
    </p:spTree>
    <p:extLst>
      <p:ext uri="{BB962C8B-B14F-4D97-AF65-F5344CB8AC3E}">
        <p14:creationId xmlns:p14="http://schemas.microsoft.com/office/powerpoint/2010/main" val="10305992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r-BE" baseline="0" dirty="0" smtClean="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47</a:t>
            </a:fld>
            <a:endParaRPr lang="en-GB"/>
          </a:p>
        </p:txBody>
      </p:sp>
    </p:spTree>
    <p:extLst>
      <p:ext uri="{BB962C8B-B14F-4D97-AF65-F5344CB8AC3E}">
        <p14:creationId xmlns:p14="http://schemas.microsoft.com/office/powerpoint/2010/main" val="418210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2D400-EA26-4578-AC76-813AC98F8D78}" type="slidenum">
              <a:rPr lang="en-GB" smtClean="0"/>
              <a:t>48</a:t>
            </a:fld>
            <a:endParaRPr lang="en-GB"/>
          </a:p>
        </p:txBody>
      </p:sp>
    </p:spTree>
    <p:extLst>
      <p:ext uri="{BB962C8B-B14F-4D97-AF65-F5344CB8AC3E}">
        <p14:creationId xmlns:p14="http://schemas.microsoft.com/office/powerpoint/2010/main" val="32216177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GB" altLang="en-US" dirty="0" smtClean="0"/>
          </a:p>
        </p:txBody>
      </p:sp>
      <p:sp>
        <p:nvSpPr>
          <p:cNvPr id="31748" name="Slide Number Placeholder 3"/>
          <p:cNvSpPr>
            <a:spLocks noGrp="1"/>
          </p:cNvSpPr>
          <p:nvPr>
            <p:ph type="sldNum" sz="quarter" idx="5"/>
          </p:nvPr>
        </p:nvSpPr>
        <p:spPr>
          <a:noFill/>
          <a:ln>
            <a:miter lim="800000"/>
            <a:headEnd/>
            <a:tailEnd/>
          </a:ln>
        </p:spPr>
        <p:txBody>
          <a:bodyPr/>
          <a:lstStyle/>
          <a:p>
            <a:pPr defTabSz="960438"/>
            <a:fld id="{E859B75E-0118-4E3E-84F1-DD27CF4B20AF}" type="slidenum">
              <a:rPr lang="en-GB" altLang="en-US" smtClean="0"/>
              <a:pPr defTabSz="960438"/>
              <a:t>51</a:t>
            </a:fld>
            <a:endParaRPr lang="en-GB" altLang="en-US" smtClean="0"/>
          </a:p>
        </p:txBody>
      </p:sp>
    </p:spTree>
    <p:extLst>
      <p:ext uri="{BB962C8B-B14F-4D97-AF65-F5344CB8AC3E}">
        <p14:creationId xmlns:p14="http://schemas.microsoft.com/office/powerpoint/2010/main" val="224900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GB" altLang="en-US" dirty="0" smtClean="0"/>
          </a:p>
        </p:txBody>
      </p:sp>
      <p:sp>
        <p:nvSpPr>
          <p:cNvPr id="33796" name="Slide Number Placeholder 3"/>
          <p:cNvSpPr>
            <a:spLocks noGrp="1"/>
          </p:cNvSpPr>
          <p:nvPr>
            <p:ph type="sldNum" sz="quarter" idx="5"/>
          </p:nvPr>
        </p:nvSpPr>
        <p:spPr>
          <a:noFill/>
          <a:ln>
            <a:miter lim="800000"/>
            <a:headEnd/>
            <a:tailEnd/>
          </a:ln>
        </p:spPr>
        <p:txBody>
          <a:bodyPr/>
          <a:lstStyle/>
          <a:p>
            <a:pPr defTabSz="960438"/>
            <a:fld id="{8A9DB7C3-A8D2-4B95-8216-D61F01189FD3}" type="slidenum">
              <a:rPr lang="en-GB" altLang="en-US" smtClean="0"/>
              <a:pPr defTabSz="960438"/>
              <a:t>5</a:t>
            </a:fld>
            <a:endParaRPr lang="en-GB" altLang="en-US" smtClean="0"/>
          </a:p>
        </p:txBody>
      </p:sp>
    </p:spTree>
    <p:extLst>
      <p:ext uri="{BB962C8B-B14F-4D97-AF65-F5344CB8AC3E}">
        <p14:creationId xmlns:p14="http://schemas.microsoft.com/office/powerpoint/2010/main" val="48721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GB" altLang="en-US" dirty="0" smtClean="0">
                <a:ea typeface="ＭＳ Ｐゴシック" pitchFamily="34" charset="-128"/>
              </a:rPr>
              <a:t>Sustainable consumption and production focuses on reduced environmental impacts and increased resource efficiency, and thereby serves as an operational vehicle for a transition to green economy.  By supporting Small and Medium Enterprises to switch towards more sustainable activities, the SWITCH-Asia Programme contributes to diminishing poverty and achieving the Sustainable Development Goals.</a:t>
            </a:r>
          </a:p>
          <a:p>
            <a:endParaRPr lang="en-GB" altLang="en-US" dirty="0" smtClean="0">
              <a:ea typeface="ＭＳ Ｐゴシック" pitchFamily="34" charset="-128"/>
            </a:endParaRPr>
          </a:p>
          <a:p>
            <a:r>
              <a:rPr lang="en-GB" altLang="en-US" dirty="0" smtClean="0">
                <a:ea typeface="ＭＳ Ｐゴシック" pitchFamily="34" charset="-128"/>
              </a:rPr>
              <a:t>The European Commission launched the SWITCH-Asia Programme</a:t>
            </a:r>
            <a:r>
              <a:rPr lang="en-GB" altLang="en-US" b="1" dirty="0" smtClean="0">
                <a:ea typeface="ＭＳ Ｐゴシック" pitchFamily="34" charset="-128"/>
              </a:rPr>
              <a:t> </a:t>
            </a:r>
            <a:r>
              <a:rPr lang="en-GB" altLang="en-US" dirty="0" smtClean="0">
                <a:ea typeface="ＭＳ Ｐゴシック" pitchFamily="34" charset="-128"/>
              </a:rPr>
              <a:t>in 2007 with the aim to promote sustainable consumption and production (SCP) among Asian consumers and micro-small and medium-sized enterprises, and to support Asian policy-makers shifting towards SCP practices. </a:t>
            </a:r>
            <a:r>
              <a:rPr lang="en-GB" sz="1200" kern="1200" dirty="0" smtClean="0">
                <a:solidFill>
                  <a:schemeClr val="tx1"/>
                </a:solidFill>
                <a:effectLst/>
                <a:latin typeface="Arial" charset="0"/>
                <a:ea typeface="+mn-ea"/>
                <a:cs typeface="+mn-cs"/>
              </a:rPr>
              <a:t>Seven calls for proposal were successfully implemented from 2007 to 2016 (in total around EUR 230 million) and the programme has financed more than 100 projects supporting over 400 Asian and European non-for-profit partners, about 100 private sector associates and benefitting up to 70.000 Asian micro, small and medium-sized enterprises). </a:t>
            </a:r>
          </a:p>
          <a:p>
            <a:endParaRPr lang="en-GB" altLang="en-US" sz="1200" kern="1200" dirty="0" smtClean="0">
              <a:solidFill>
                <a:schemeClr val="tx1"/>
              </a:solidFill>
              <a:effectLst/>
              <a:latin typeface="Arial" charset="0"/>
              <a:ea typeface="+mn-ea"/>
              <a:cs typeface="+mn-cs"/>
            </a:endParaRPr>
          </a:p>
          <a:p>
            <a:r>
              <a:rPr lang="en-GB" altLang="en-US" dirty="0" smtClean="0">
                <a:ea typeface="ＭＳ Ｐゴシック" pitchFamily="34" charset="-128"/>
              </a:rPr>
              <a:t>In 2018, SWITCH Asia was extended</a:t>
            </a:r>
            <a:r>
              <a:rPr lang="en-GB" altLang="en-US" baseline="0" dirty="0" smtClean="0">
                <a:ea typeface="ＭＳ Ｐゴシック" pitchFamily="34" charset="-128"/>
              </a:rPr>
              <a:t> to </a:t>
            </a:r>
            <a:r>
              <a:rPr lang="en-GB" sz="1200" kern="1200" dirty="0" smtClean="0">
                <a:solidFill>
                  <a:schemeClr val="tx1"/>
                </a:solidFill>
                <a:effectLst/>
                <a:latin typeface="Arial" charset="0"/>
                <a:ea typeface="+mn-ea"/>
                <a:cs typeface="+mn-cs"/>
              </a:rPr>
              <a:t>Central Asia (Tajikistan, Turkmenistan, Kyrgyzstan, Uzbekistan and Kazakhstan). These countries have already expressed various degrees of responsiveness to the SCP agenda in different sectors, from energy efficiency to renewable energy and the development of green tech-companies.</a:t>
            </a: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The programme</a:t>
            </a:r>
            <a:r>
              <a:rPr lang="en-GB" sz="1200" kern="1200" baseline="0" dirty="0" smtClean="0">
                <a:solidFill>
                  <a:schemeClr val="tx1"/>
                </a:solidFill>
                <a:effectLst/>
                <a:latin typeface="Arial" charset="0"/>
                <a:ea typeface="+mn-ea"/>
                <a:cs typeface="+mn-cs"/>
              </a:rPr>
              <a:t> is currently covering 24 countries. </a:t>
            </a:r>
            <a:endParaRPr lang="fr-BE" dirty="0" smtClean="0"/>
          </a:p>
          <a:p>
            <a:pPr marL="0" indent="0" algn="just">
              <a:spcBef>
                <a:spcPct val="20000"/>
              </a:spcBef>
              <a:spcAft>
                <a:spcPts val="600"/>
              </a:spcAft>
              <a:buClr>
                <a:schemeClr val="bg1"/>
              </a:buClr>
              <a:defRPr/>
            </a:pPr>
            <a:r>
              <a:rPr lang="en-GB" altLang="en-US" sz="1400" dirty="0" smtClean="0">
                <a:solidFill>
                  <a:schemeClr val="accent6">
                    <a:lumMod val="75000"/>
                  </a:schemeClr>
                </a:solidFill>
                <a:ea typeface="ＭＳ Ｐゴシック" pitchFamily="34" charset="-128"/>
              </a:rPr>
              <a:t>   </a:t>
            </a:r>
          </a:p>
          <a:p>
            <a:pPr>
              <a:lnSpc>
                <a:spcPts val="1000"/>
              </a:lnSpc>
              <a:spcBef>
                <a:spcPct val="20000"/>
              </a:spcBef>
              <a:buClr>
                <a:schemeClr val="bg1"/>
              </a:buClr>
              <a:buFontTx/>
              <a:buChar char="•"/>
              <a:defRPr/>
            </a:pPr>
            <a:endParaRPr lang="en-GB" altLang="en-US" sz="800" i="1" dirty="0" smtClean="0">
              <a:ea typeface="ＭＳ Ｐゴシック" pitchFamily="34" charset="-128"/>
            </a:endParaRPr>
          </a:p>
          <a:p>
            <a:endParaRPr lang="en-GB" altLang="en-US" dirty="0" smtClean="0"/>
          </a:p>
        </p:txBody>
      </p:sp>
      <p:sp>
        <p:nvSpPr>
          <p:cNvPr id="33796" name="Slide Number Placeholder 3"/>
          <p:cNvSpPr>
            <a:spLocks noGrp="1"/>
          </p:cNvSpPr>
          <p:nvPr>
            <p:ph type="sldNum" sz="quarter" idx="5"/>
          </p:nvPr>
        </p:nvSpPr>
        <p:spPr>
          <a:noFill/>
          <a:ln>
            <a:miter lim="800000"/>
            <a:headEnd/>
            <a:tailEnd/>
          </a:ln>
        </p:spPr>
        <p:txBody>
          <a:bodyPr/>
          <a:lstStyle/>
          <a:p>
            <a:pPr defTabSz="960438"/>
            <a:fld id="{8A9DB7C3-A8D2-4B95-8216-D61F01189FD3}" type="slidenum">
              <a:rPr lang="en-GB" altLang="en-US" smtClean="0"/>
              <a:pPr defTabSz="960438"/>
              <a:t>6</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54450" y="9445625"/>
            <a:ext cx="2949575" cy="496888"/>
          </a:xfrm>
          <a:prstGeom prst="rect">
            <a:avLst/>
          </a:prstGeom>
          <a:noFill/>
          <a:ln w="9525">
            <a:noFill/>
            <a:miter lim="800000"/>
            <a:headEnd/>
            <a:tailEnd/>
          </a:ln>
        </p:spPr>
        <p:txBody>
          <a:bodyPr lIns="91840" tIns="45920" rIns="91840" bIns="45920" anchor="b"/>
          <a:lstStyle/>
          <a:p>
            <a:pPr algn="r"/>
            <a:fld id="{197EB9C7-6A1D-48B6-A6CC-530135AD473F}" type="slidenum">
              <a:rPr lang="en-GB" altLang="en-US">
                <a:solidFill>
                  <a:schemeClr val="tx1"/>
                </a:solidFill>
                <a:latin typeface="Arial" charset="0"/>
                <a:ea typeface="ＭＳ Ｐゴシック" pitchFamily="34" charset="-128"/>
              </a:rPr>
              <a:pPr algn="r"/>
              <a:t>7</a:t>
            </a:fld>
            <a:endParaRPr lang="en-GB" altLang="en-US">
              <a:solidFill>
                <a:schemeClr val="tx1"/>
              </a:solidFill>
              <a:latin typeface="Arial" charset="0"/>
              <a:ea typeface="ＭＳ Ｐゴシック"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r>
              <a:rPr lang="en-GB" altLang="en-US" dirty="0" smtClean="0">
                <a:ea typeface="ＭＳ Ｐゴシック" pitchFamily="34" charset="-128"/>
              </a:rPr>
              <a:t>SCP- Facility: additional activities</a:t>
            </a:r>
          </a:p>
          <a:p>
            <a:r>
              <a:rPr lang="en-GB" altLang="en-US" dirty="0" smtClean="0">
                <a:ea typeface="ＭＳ Ｐゴシック" pitchFamily="34" charset="-128"/>
                <a:sym typeface="Wingdings" panose="05000000000000000000" pitchFamily="2" charset="2"/>
              </a:rPr>
              <a:t> ONE</a:t>
            </a:r>
            <a:r>
              <a:rPr lang="en-GB" altLang="en-US" baseline="0" dirty="0" smtClean="0">
                <a:ea typeface="ＭＳ Ｐゴシック" pitchFamily="34" charset="-128"/>
                <a:sym typeface="Wingdings" panose="05000000000000000000" pitchFamily="2" charset="2"/>
              </a:rPr>
              <a:t> Programme Networking Event A YEAR for grantees</a:t>
            </a:r>
            <a:endParaRPr lang="en-GB" altLang="en-US"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altLang="en-US" dirty="0" smtClean="0"/>
          </a:p>
        </p:txBody>
      </p:sp>
      <p:sp>
        <p:nvSpPr>
          <p:cNvPr id="32772" name="Slide Number Placeholder 3"/>
          <p:cNvSpPr>
            <a:spLocks noGrp="1"/>
          </p:cNvSpPr>
          <p:nvPr>
            <p:ph type="sldNum" sz="quarter" idx="5"/>
          </p:nvPr>
        </p:nvSpPr>
        <p:spPr>
          <a:noFill/>
          <a:ln>
            <a:miter lim="800000"/>
            <a:headEnd/>
            <a:tailEnd/>
          </a:ln>
        </p:spPr>
        <p:txBody>
          <a:bodyPr/>
          <a:lstStyle/>
          <a:p>
            <a:pPr defTabSz="962025"/>
            <a:fld id="{4F522C25-8134-40EA-AD6C-143667DD82D3}" type="slidenum">
              <a:rPr lang="en-GB" altLang="en-US" smtClean="0"/>
              <a:pPr defTabSz="962025"/>
              <a:t>8</a:t>
            </a:fld>
            <a:endParaRPr lang="en-GB" altLang="en-US" smtClean="0"/>
          </a:p>
        </p:txBody>
      </p:sp>
    </p:spTree>
    <p:extLst>
      <p:ext uri="{BB962C8B-B14F-4D97-AF65-F5344CB8AC3E}">
        <p14:creationId xmlns:p14="http://schemas.microsoft.com/office/powerpoint/2010/main" val="372508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GB" altLang="en-US" dirty="0" smtClean="0"/>
          </a:p>
          <a:p>
            <a:r>
              <a:rPr lang="en-GB" altLang="en-US" dirty="0" smtClean="0"/>
              <a:t>For the following session I would like to briefly walk you through the main structure of the programme and then developing on some of the specificities for this particular call for proposals, namely  the Objectives of this particular call for proposals, priorities, the link with the 10year framework of programme, the type applicants and the type of activities expected. </a:t>
            </a:r>
          </a:p>
        </p:txBody>
      </p:sp>
      <p:sp>
        <p:nvSpPr>
          <p:cNvPr id="39940" name="Slide Number Placeholder 3"/>
          <p:cNvSpPr>
            <a:spLocks noGrp="1"/>
          </p:cNvSpPr>
          <p:nvPr>
            <p:ph type="sldNum" sz="quarter" idx="5"/>
          </p:nvPr>
        </p:nvSpPr>
        <p:spPr>
          <a:noFill/>
          <a:ln>
            <a:miter lim="800000"/>
            <a:headEnd/>
            <a:tailEnd/>
          </a:ln>
        </p:spPr>
        <p:txBody>
          <a:bodyPr/>
          <a:lstStyle/>
          <a:p>
            <a:pPr defTabSz="962025"/>
            <a:fld id="{4671D76C-95C4-4100-8D16-C02BB570A9B8}" type="slidenum">
              <a:rPr lang="en-GB" altLang="en-US" smtClean="0"/>
              <a:pPr defTabSz="962025"/>
              <a:t>9</a:t>
            </a:fld>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In combination with the selected activities identified above, </a:t>
            </a:r>
            <a:r>
              <a:rPr lang="en-GB" sz="1200" b="1" kern="1200" dirty="0" smtClean="0">
                <a:solidFill>
                  <a:schemeClr val="tx1"/>
                </a:solidFill>
                <a:effectLst/>
                <a:latin typeface="Arial" charset="0"/>
                <a:ea typeface="+mn-ea"/>
                <a:cs typeface="+mn-cs"/>
              </a:rPr>
              <a:t>projects in priority 1 and priority 3 - should provide</a:t>
            </a:r>
            <a:r>
              <a:rPr lang="en-GB" sz="1200" kern="1200" dirty="0" smtClean="0">
                <a:solidFill>
                  <a:schemeClr val="tx1"/>
                </a:solidFill>
                <a:effectLst/>
                <a:latin typeface="Arial" charset="0"/>
                <a:ea typeface="+mn-ea"/>
                <a:cs typeface="+mn-cs"/>
              </a:rPr>
              <a:t>:</a:t>
            </a: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1.</a:t>
            </a:r>
            <a:r>
              <a:rPr lang="en-GB"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a clear analysis of the types of constraints in terms of access to finance encountered by firms and other productive actors involved in SCP-related activities:</a:t>
            </a:r>
            <a:endParaRPr lang="fr-BE" sz="1200" kern="1200" dirty="0" smtClean="0">
              <a:solidFill>
                <a:schemeClr val="tx1"/>
              </a:solidFill>
              <a:effectLst/>
              <a:latin typeface="Arial" charset="0"/>
              <a:ea typeface="+mn-ea"/>
              <a:cs typeface="+mn-cs"/>
            </a:endParaRPr>
          </a:p>
          <a:p>
            <a:r>
              <a:rPr lang="fr-BE" sz="1200" kern="1200" dirty="0" smtClean="0">
                <a:solidFill>
                  <a:schemeClr val="tx1"/>
                </a:solidFill>
                <a:effectLst/>
                <a:latin typeface="Arial" charset="0"/>
                <a:ea typeface="+mn-ea"/>
                <a:cs typeface="+mn-cs"/>
              </a:rPr>
              <a:t>1.1</a:t>
            </a:r>
            <a:r>
              <a:rPr lang="fr-BE"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the distinction between: (a) constraints that are to be dealt with at systemic level, and for which broader interventions of financial sector development would be needed (e.g. legal-regulatory and supervisory issues; financial infrastructure gaps); (b) constraints that can be dealt with by working with stakeholders at the </a:t>
            </a:r>
            <a:r>
              <a:rPr lang="en-GB" sz="1200" kern="1200" dirty="0" err="1" smtClean="0">
                <a:solidFill>
                  <a:schemeClr val="tx1"/>
                </a:solidFill>
                <a:effectLst/>
                <a:latin typeface="Arial" charset="0"/>
                <a:ea typeface="+mn-ea"/>
                <a:cs typeface="+mn-cs"/>
              </a:rPr>
              <a:t>meso</a:t>
            </a:r>
            <a:r>
              <a:rPr lang="en-GB" sz="1200" kern="1200" dirty="0" smtClean="0">
                <a:solidFill>
                  <a:schemeClr val="tx1"/>
                </a:solidFill>
                <a:effectLst/>
                <a:latin typeface="Arial" charset="0"/>
                <a:ea typeface="+mn-ea"/>
                <a:cs typeface="+mn-cs"/>
              </a:rPr>
              <a:t> and micro levels of the financial sector (e.g. banking training institutes/associations, technical providers in the financial sector, individual financial institutions such as banks, leasing companies, in some cases also microfinance institutions);</a:t>
            </a:r>
            <a:endParaRPr lang="fr-BE" sz="1200" kern="1200" dirty="0" smtClean="0">
              <a:solidFill>
                <a:schemeClr val="tx1"/>
              </a:solidFill>
              <a:effectLst/>
              <a:latin typeface="Arial" charset="0"/>
              <a:ea typeface="+mn-ea"/>
              <a:cs typeface="+mn-cs"/>
            </a:endParaRPr>
          </a:p>
          <a:p>
            <a:endParaRPr lang="fr-BE" sz="1200" kern="1200" dirty="0" smtClean="0">
              <a:solidFill>
                <a:schemeClr val="tx1"/>
              </a:solidFill>
              <a:effectLst/>
              <a:latin typeface="Arial" charset="0"/>
              <a:ea typeface="+mn-ea"/>
              <a:cs typeface="+mn-cs"/>
            </a:endParaRPr>
          </a:p>
          <a:p>
            <a:r>
              <a:rPr lang="fr-BE" sz="1200" kern="1200" dirty="0" smtClean="0">
                <a:solidFill>
                  <a:schemeClr val="tx1"/>
                </a:solidFill>
                <a:effectLst/>
                <a:latin typeface="Arial" charset="0"/>
                <a:ea typeface="+mn-ea"/>
                <a:cs typeface="+mn-cs"/>
              </a:rPr>
              <a:t>2.</a:t>
            </a:r>
            <a:r>
              <a:rPr lang="fr-BE"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concrete solutions and activities to facilitate the access to finance to support SCP, e.g. in terms of awareness raising on opportunities and challenges of green finance and capacity building of relevant stakeholders (e.g. at policy and industry levels). </a:t>
            </a:r>
            <a:endParaRPr lang="fr-BE" sz="1200" kern="1200" dirty="0" smtClean="0">
              <a:solidFill>
                <a:schemeClr val="tx1"/>
              </a:solidFill>
              <a:effectLst/>
              <a:latin typeface="Arial" charset="0"/>
              <a:ea typeface="+mn-ea"/>
              <a:cs typeface="+mn-cs"/>
            </a:endParaRPr>
          </a:p>
          <a:p>
            <a:endParaRPr lang="fr-BE" dirty="0"/>
          </a:p>
        </p:txBody>
      </p:sp>
      <p:sp>
        <p:nvSpPr>
          <p:cNvPr id="4" name="Slide Number Placeholder 3"/>
          <p:cNvSpPr>
            <a:spLocks noGrp="1"/>
          </p:cNvSpPr>
          <p:nvPr>
            <p:ph type="sldNum" sz="quarter" idx="10"/>
          </p:nvPr>
        </p:nvSpPr>
        <p:spPr/>
        <p:txBody>
          <a:bodyPr/>
          <a:lstStyle/>
          <a:p>
            <a:pPr>
              <a:defRPr/>
            </a:pPr>
            <a:fld id="{49EB33CF-B97B-4212-8B9C-993CF9F43B82}" type="slidenum">
              <a:rPr lang="en-GB" smtClean="0"/>
              <a:pPr>
                <a:defRPr/>
              </a:pPr>
              <a:t>11</a:t>
            </a:fld>
            <a:endParaRPr lang="en-GB"/>
          </a:p>
        </p:txBody>
      </p:sp>
    </p:spTree>
    <p:extLst>
      <p:ext uri="{BB962C8B-B14F-4D97-AF65-F5344CB8AC3E}">
        <p14:creationId xmlns:p14="http://schemas.microsoft.com/office/powerpoint/2010/main" val="897203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endParaRPr>
          </a:p>
        </p:txBody>
      </p:sp>
      <p:pic>
        <p:nvPicPr>
          <p:cNvPr id="5" name="Picture 6" descr="LOGO CE-EN-quadri.eps"/>
          <p:cNvPicPr>
            <a:picLocks noChangeAspect="1"/>
          </p:cNvPicPr>
          <p:nvPr/>
        </p:nvPicPr>
        <p:blipFill>
          <a:blip r:embed="rId2" cstate="print"/>
          <a:srcRect/>
          <a:stretch>
            <a:fillRect/>
          </a:stretch>
        </p:blipFill>
        <p:spPr bwMode="auto">
          <a:xfrm>
            <a:off x="3957638" y="258763"/>
            <a:ext cx="1436687" cy="998537"/>
          </a:xfrm>
          <a:prstGeom prst="rect">
            <a:avLst/>
          </a:prstGeom>
          <a:noFill/>
          <a:ln w="9525">
            <a:noFill/>
            <a:miter lim="800000"/>
            <a:headEnd/>
            <a:tailEnd/>
          </a:ln>
        </p:spPr>
      </p:pic>
      <p:sp>
        <p:nvSpPr>
          <p:cNvPr id="6" name="Line 9"/>
          <p:cNvSpPr>
            <a:spLocks noChangeShapeType="1"/>
          </p:cNvSpPr>
          <p:nvPr/>
        </p:nvSpPr>
        <p:spPr bwMode="auto">
          <a:xfrm>
            <a:off x="4252913" y="1233488"/>
            <a:ext cx="622300" cy="0"/>
          </a:xfrm>
          <a:prstGeom prst="line">
            <a:avLst/>
          </a:prstGeom>
          <a:noFill/>
          <a:ln w="38100">
            <a:solidFill>
              <a:srgbClr val="BF4B36"/>
            </a:solidFill>
            <a:round/>
            <a:headEnd/>
            <a:tailEnd/>
          </a:ln>
          <a:effectLst/>
        </p:spPr>
        <p:txBody>
          <a:bodyPr anchor="ctr"/>
          <a:lstStyle/>
          <a:p>
            <a:endParaRPr lang="en-GB"/>
          </a:p>
        </p:txBody>
      </p:sp>
      <p:pic>
        <p:nvPicPr>
          <p:cNvPr id="7" name="Picture 10" descr="footer_white_transparent_en"/>
          <p:cNvPicPr>
            <a:picLocks noChangeAspect="1" noChangeArrowheads="1"/>
          </p:cNvPicPr>
          <p:nvPr/>
        </p:nvPicPr>
        <p:blipFill>
          <a:blip r:embed="rId3" cstate="print"/>
          <a:srcRect/>
          <a:stretch>
            <a:fillRect/>
          </a:stretch>
        </p:blipFill>
        <p:spPr bwMode="auto">
          <a:xfrm>
            <a:off x="4256088" y="6596063"/>
            <a:ext cx="647700" cy="268287"/>
          </a:xfrm>
          <a:prstGeom prst="rect">
            <a:avLst/>
          </a:prstGeom>
          <a:solidFill>
            <a:srgbClr val="BF4B36"/>
          </a:solidFill>
          <a:ln w="9525">
            <a:solidFill>
              <a:srgbClr val="BF4B36"/>
            </a:solidFill>
            <a:miter lim="800000"/>
            <a:headEnd/>
            <a:tailEnd/>
          </a:ln>
        </p:spPr>
      </p:pic>
      <p:sp>
        <p:nvSpPr>
          <p:cNvPr id="82948"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82949"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b="1">
                <a:solidFill>
                  <a:schemeClr val="bg1"/>
                </a:solidFill>
                <a:latin typeface="+mn-lt"/>
              </a:defRPr>
            </a:lvl1pPr>
          </a:lstStyle>
          <a:p>
            <a:pPr>
              <a:defRPr/>
            </a:pPr>
            <a:fld id="{723500ED-B8E6-4757-9774-57CDD0447DC7}" type="datetimeFigureOut">
              <a:rPr lang="en-US"/>
              <a:pPr>
                <a:defRPr/>
              </a:pPr>
              <a:t>1/11/2019</a:t>
            </a:fld>
            <a:endParaRPr lang="en-GB"/>
          </a:p>
        </p:txBody>
      </p:sp>
      <p:sp>
        <p:nvSpPr>
          <p:cNvPr id="9"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endParaRPr lang="en-GB"/>
          </a:p>
        </p:txBody>
      </p:sp>
      <p:sp>
        <p:nvSpPr>
          <p:cNvPr id="10"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fld id="{139C4AB5-6538-4825-8681-CAB5296E29D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A39708A-FB9C-4FD0-903C-A49F12463CAE}" type="datetimeFigureOut">
              <a:rPr lang="en-US"/>
              <a:pPr>
                <a:defRPr/>
              </a:pPr>
              <a:t>1/11/2019</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A679652-89EC-4023-B55E-C3849942A96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8861D34-85FE-45A5-803A-D0A3D5B4E6C1}" type="datetimeFigureOut">
              <a:rPr lang="en-US"/>
              <a:pPr>
                <a:defRPr/>
              </a:pPr>
              <a:t>1/11/2019</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B8CE9F-98DB-4439-B4AC-EDE63A0111C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492375"/>
            <a:ext cx="4038600" cy="352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2492375"/>
            <a:ext cx="4038600" cy="1687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332288"/>
            <a:ext cx="4038600" cy="1689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fld id="{4A5239CD-4DB7-4F19-AA72-A26CD58036D9}" type="datetimeFigureOut">
              <a:rPr lang="en-US"/>
              <a:pPr>
                <a:defRPr/>
              </a:pPr>
              <a:t>1/11/2019</a:t>
            </a:fld>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14BBA669-7B43-4ACF-A368-0F28B8F52E8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2492375"/>
            <a:ext cx="8229600" cy="352901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fld id="{D2D7EC5F-3667-49C5-9278-0D3156E01B7B}" type="datetimeFigureOut">
              <a:rPr lang="en-US"/>
              <a:pPr>
                <a:defRPr/>
              </a:pPr>
              <a:t>1/11/2019</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471C61-A821-4FE1-BF10-8544148743FA}"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492375"/>
            <a:ext cx="4038600" cy="352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9C784DC9-5D0B-41DD-A2D8-BD1411DDDE9C}" type="datetimeFigureOut">
              <a:rPr lang="en-US"/>
              <a:pPr>
                <a:defRPr/>
              </a:pPr>
              <a:t>1/11/2019</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0F25D5B-4B0A-4190-8234-C271672FC0E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290548D-3593-4635-B9B4-C0950B0690F9}" type="datetimeFigureOut">
              <a:rPr lang="en-US"/>
              <a:pPr>
                <a:defRPr/>
              </a:pPr>
              <a:t>1/11/2019</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C05FE22-D594-4776-BC4A-83604D74619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633BA02-DA2F-4553-9B49-BA12C5B0C34C}" type="datetimeFigureOut">
              <a:rPr lang="en-US"/>
              <a:pPr>
                <a:defRPr/>
              </a:pPr>
              <a:t>1/11/2019</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6EF586-0BBA-4205-B536-0D7C990E940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6653F704-CC53-4504-A011-04307468B61A}" type="datetimeFigureOut">
              <a:rPr lang="en-US"/>
              <a:pPr>
                <a:defRPr/>
              </a:pPr>
              <a:t>1/11/2019</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6497476-8961-4B67-81C9-E7F621DC386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5992E1A-8E68-438F-9B6D-E2851F31657D}" type="datetimeFigureOut">
              <a:rPr lang="en-US"/>
              <a:pPr>
                <a:defRPr/>
              </a:pPr>
              <a:t>1/11/2019</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570ACB1-55E9-4597-A685-C9530CF4109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0DA5CC28-C289-4AE0-8E10-E1DEEB00513A}" type="datetimeFigureOut">
              <a:rPr lang="en-US"/>
              <a:pPr>
                <a:defRPr/>
              </a:pPr>
              <a:t>1/11/2019</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7D17EAC-B75C-47CD-9381-588D4F74083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2C3DA0B-6FEF-4D94-BC46-DF7209082DE4}" type="datetimeFigureOut">
              <a:rPr lang="en-US"/>
              <a:pPr>
                <a:defRPr/>
              </a:pPr>
              <a:t>1/11/2019</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C2829D1-FF87-4012-9259-D2522252251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8FFB252-C773-4132-A23C-68A712DF70E5}" type="datetimeFigureOut">
              <a:rPr lang="en-US"/>
              <a:pPr>
                <a:defRPr/>
              </a:pPr>
              <a:t>1/11/2019</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5112764-B934-425A-AAFF-2181474A088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AE1B91C-7165-43DF-93B3-5D5CEA365B2A}" type="datetimeFigureOut">
              <a:rPr lang="en-US"/>
              <a:pPr>
                <a:defRPr/>
              </a:pPr>
              <a:t>1/11/2019</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5CE87DB-5E53-477D-9AE6-817C06CC4E0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fld id="{C5FB863C-49C2-4A3D-BD5A-1881D0FCF70D}" type="datetimeFigureOut">
              <a:rPr lang="en-US"/>
              <a:pPr>
                <a:defRPr/>
              </a:pPr>
              <a:t>1/11/2019</a:t>
            </a:fld>
            <a:endParaRPr lang="en-GB"/>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B4CEA7B3-036C-4D4C-A9DD-770E0A36BABB}"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1032" name="Line 8"/>
          <p:cNvSpPr>
            <a:spLocks noChangeShapeType="1"/>
          </p:cNvSpPr>
          <p:nvPr/>
        </p:nvSpPr>
        <p:spPr bwMode="auto">
          <a:xfrm>
            <a:off x="4252913" y="1236663"/>
            <a:ext cx="622300" cy="0"/>
          </a:xfrm>
          <a:prstGeom prst="line">
            <a:avLst/>
          </a:prstGeom>
          <a:noFill/>
          <a:ln w="38100">
            <a:solidFill>
              <a:srgbClr val="BF4B36"/>
            </a:solidFill>
            <a:round/>
            <a:headEnd/>
            <a:tailEnd/>
          </a:ln>
          <a:effectLst/>
        </p:spPr>
        <p:txBody>
          <a:bodyPr anchor="ctr"/>
          <a:lstStyle/>
          <a:p>
            <a:endParaRPr lang="en-GB"/>
          </a:p>
        </p:txBody>
      </p:sp>
      <p:pic>
        <p:nvPicPr>
          <p:cNvPr id="1033" name="Picture 9" descr="Picture2"/>
          <p:cNvPicPr>
            <a:picLocks noChangeAspect="1" noChangeArrowheads="1"/>
          </p:cNvPicPr>
          <p:nvPr/>
        </p:nvPicPr>
        <p:blipFill>
          <a:blip r:embed="rId16" cstate="print"/>
          <a:srcRect/>
          <a:stretch>
            <a:fillRect/>
          </a:stretch>
        </p:blipFill>
        <p:spPr bwMode="auto">
          <a:xfrm>
            <a:off x="3957638" y="258763"/>
            <a:ext cx="1436687" cy="1004887"/>
          </a:xfrm>
          <a:prstGeom prst="rect">
            <a:avLst/>
          </a:prstGeom>
          <a:noFill/>
          <a:ln w="9525">
            <a:noFill/>
            <a:miter lim="800000"/>
            <a:headEnd/>
            <a:tailEnd/>
          </a:ln>
        </p:spPr>
      </p:pic>
      <p:pic>
        <p:nvPicPr>
          <p:cNvPr id="1034" name="Picture 10" descr="footer_white_transparent_en"/>
          <p:cNvPicPr>
            <a:picLocks noChangeAspect="1" noChangeArrowheads="1"/>
          </p:cNvPicPr>
          <p:nvPr/>
        </p:nvPicPr>
        <p:blipFill>
          <a:blip r:embed="rId17" cstate="print"/>
          <a:srcRect/>
          <a:stretch>
            <a:fillRect/>
          </a:stretch>
        </p:blipFill>
        <p:spPr bwMode="auto">
          <a:xfrm>
            <a:off x="4256088" y="6596063"/>
            <a:ext cx="611187" cy="252412"/>
          </a:xfrm>
          <a:prstGeom prst="rect">
            <a:avLst/>
          </a:prstGeom>
          <a:solidFill>
            <a:srgbClr val="BF4B36"/>
          </a:solidFill>
          <a:ln w="9525">
            <a:solidFill>
              <a:srgbClr val="BF4B36"/>
            </a:solidFill>
            <a:miter lim="800000"/>
            <a:headEnd/>
            <a:tailEnd/>
          </a:ln>
        </p:spPr>
      </p:pic>
    </p:spTree>
  </p:cSld>
  <p:clrMap bg1="lt1" tx1="dk1" bg2="lt2" tx2="dk2" accent1="accent1" accent2="accent2" accent3="accent3" accent4="accent4" accent5="accent5" accent6="accent6" hlink="hlink" folHlink="folHlink"/>
  <p:sldLayoutIdLst>
    <p:sldLayoutId id="2147483955"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3" r:id="rId13"/>
    <p:sldLayoutId id="2147483954" r:id="rId14"/>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uropeAid-SWITCH-ASIA@ec.Europa.eu" TargetMode="External"/><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EuropeAid-SWITCH-ASIA@ec.europa.eu"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17.png"/></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19.png"/></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3" Type="http://schemas.openxmlformats.org/officeDocument/2006/relationships/hyperlink" Target="https://webcast.ec.europa.eu/switch-asia-programme-info-day-17-01"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mailto:EuropeAid-SWITCH-ASIA@ec.europa.e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0" y="1340768"/>
            <a:ext cx="9143999" cy="181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1588"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defRPr/>
            </a:pPr>
            <a:r>
              <a:rPr lang="en-GB" altLang="en-US" sz="4000" b="1" dirty="0" smtClean="0">
                <a:solidFill>
                  <a:schemeClr val="accent6">
                    <a:lumMod val="75000"/>
                  </a:schemeClr>
                </a:solidFill>
                <a:ea typeface="ＭＳ Ｐゴシック" pitchFamily="34" charset="-128"/>
              </a:rPr>
              <a:t>SWITCH-Asia II </a:t>
            </a:r>
            <a:r>
              <a:rPr lang="en-GB" altLang="en-US" sz="2000" b="1" dirty="0" smtClean="0">
                <a:solidFill>
                  <a:schemeClr val="accent6">
                    <a:lumMod val="75000"/>
                  </a:schemeClr>
                </a:solidFill>
                <a:ea typeface="ＭＳ Ｐゴシック" pitchFamily="34" charset="-128"/>
              </a:rPr>
              <a:t> </a:t>
            </a:r>
          </a:p>
          <a:p>
            <a:pPr algn="ctr" eaLnBrk="1" hangingPunct="1">
              <a:defRPr/>
            </a:pPr>
            <a:endParaRPr lang="en-GB" altLang="en-US" sz="900" b="1" dirty="0" smtClean="0">
              <a:solidFill>
                <a:schemeClr val="accent6">
                  <a:lumMod val="75000"/>
                </a:schemeClr>
              </a:solidFill>
              <a:ea typeface="ＭＳ Ｐゴシック" pitchFamily="34" charset="-128"/>
            </a:endParaRPr>
          </a:p>
          <a:p>
            <a:pPr algn="ctr" eaLnBrk="1" hangingPunct="1">
              <a:defRPr/>
            </a:pPr>
            <a:r>
              <a:rPr lang="en-GB" altLang="en-US" sz="1800" b="1" dirty="0" smtClean="0">
                <a:solidFill>
                  <a:schemeClr val="accent6">
                    <a:lumMod val="75000"/>
                  </a:schemeClr>
                </a:solidFill>
                <a:ea typeface="ＭＳ Ｐゴシック" pitchFamily="34" charset="-128"/>
              </a:rPr>
              <a:t>Promoting Sustainable Consumption and Production (SCP) </a:t>
            </a:r>
          </a:p>
          <a:p>
            <a:pPr algn="ctr" eaLnBrk="1" hangingPunct="1">
              <a:defRPr/>
            </a:pPr>
            <a:r>
              <a:rPr lang="en-GB" altLang="en-US" sz="1800" b="1" dirty="0" smtClean="0">
                <a:solidFill>
                  <a:schemeClr val="accent6">
                    <a:lumMod val="75000"/>
                  </a:schemeClr>
                </a:solidFill>
                <a:ea typeface="ＭＳ Ｐゴシック" pitchFamily="34" charset="-128"/>
              </a:rPr>
              <a:t>in </a:t>
            </a:r>
            <a:r>
              <a:rPr lang="en-GB" altLang="en-US" sz="1800" b="1" dirty="0">
                <a:solidFill>
                  <a:schemeClr val="accent6">
                    <a:lumMod val="75000"/>
                  </a:schemeClr>
                </a:solidFill>
                <a:ea typeface="ＭＳ Ｐゴシック" pitchFamily="34" charset="-128"/>
              </a:rPr>
              <a:t>Asia and Central Asia</a:t>
            </a:r>
            <a:br>
              <a:rPr lang="en-GB" altLang="en-US" sz="1800" b="1" dirty="0">
                <a:solidFill>
                  <a:schemeClr val="accent6">
                    <a:lumMod val="75000"/>
                  </a:schemeClr>
                </a:solidFill>
                <a:ea typeface="ＭＳ Ｐゴシック" pitchFamily="34" charset="-128"/>
              </a:rPr>
            </a:br>
            <a:endParaRPr lang="en-GB" altLang="en-US" sz="1800" b="1" dirty="0">
              <a:solidFill>
                <a:schemeClr val="accent6">
                  <a:lumMod val="75000"/>
                </a:schemeClr>
              </a:solidFill>
              <a:ea typeface="ＭＳ Ｐゴシック" pitchFamily="34" charset="-128"/>
            </a:endParaRPr>
          </a:p>
          <a:p>
            <a:pPr algn="ctr" eaLnBrk="1" hangingPunct="1">
              <a:defRPr/>
            </a:pPr>
            <a:endParaRPr lang="en-GB" altLang="en-US" sz="1900" b="1" i="1" dirty="0" smtClean="0">
              <a:solidFill>
                <a:schemeClr val="tx1"/>
              </a:solidFill>
              <a:ea typeface="ＭＳ Ｐゴシック" pitchFamily="34" charset="-128"/>
            </a:endParaRPr>
          </a:p>
        </p:txBody>
      </p:sp>
      <p:sp>
        <p:nvSpPr>
          <p:cNvPr id="8" name="Subtitle 2"/>
          <p:cNvSpPr txBox="1">
            <a:spLocks/>
          </p:cNvSpPr>
          <p:nvPr/>
        </p:nvSpPr>
        <p:spPr>
          <a:xfrm>
            <a:off x="553916" y="3038635"/>
            <a:ext cx="8062546" cy="2106569"/>
          </a:xfrm>
          <a:prstGeom prst="rect">
            <a:avLst/>
          </a:prstGeom>
        </p:spPr>
        <p:txBody>
          <a:bodyPr rtlCol="0">
            <a:normAutofit fontScale="77500" lnSpcReduction="20000"/>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r>
              <a:rPr lang="en-GB" sz="4400" b="1" i="0" u="sng" dirty="0">
                <a:solidFill>
                  <a:srgbClr val="C00000"/>
                </a:solidFill>
                <a:latin typeface="Calibri" panose="020F0502020204030204" pitchFamily="34" charset="0"/>
                <a:cs typeface="Calibri" panose="020F0502020204030204" pitchFamily="34" charset="0"/>
              </a:rPr>
              <a:t>The information session will start </a:t>
            </a:r>
            <a:endParaRPr lang="en-GB" sz="4400" b="1" i="0" u="sng" dirty="0" smtClean="0">
              <a:solidFill>
                <a:srgbClr val="C00000"/>
              </a:solidFill>
              <a:latin typeface="Calibri" panose="020F0502020204030204" pitchFamily="34" charset="0"/>
              <a:cs typeface="Calibri" panose="020F0502020204030204" pitchFamily="34" charset="0"/>
            </a:endParaRPr>
          </a:p>
          <a:p>
            <a:pPr algn="ctr"/>
            <a:r>
              <a:rPr lang="en-GB" sz="4400" b="1" i="0" u="sng" dirty="0" smtClean="0">
                <a:solidFill>
                  <a:srgbClr val="C00000"/>
                </a:solidFill>
                <a:latin typeface="Calibri" panose="020F0502020204030204" pitchFamily="34" charset="0"/>
                <a:cs typeface="Calibri" panose="020F0502020204030204" pitchFamily="34" charset="0"/>
              </a:rPr>
              <a:t>at </a:t>
            </a:r>
            <a:r>
              <a:rPr lang="en-GB" sz="4400" b="1" i="0" u="sng" dirty="0">
                <a:solidFill>
                  <a:srgbClr val="C00000"/>
                </a:solidFill>
                <a:latin typeface="Calibri" panose="020F0502020204030204" pitchFamily="34" charset="0"/>
                <a:cs typeface="Calibri" panose="020F0502020204030204" pitchFamily="34" charset="0"/>
              </a:rPr>
              <a:t>09:30 Brussels </a:t>
            </a:r>
            <a:r>
              <a:rPr lang="en-GB" sz="4400" b="1" i="0" u="sng" dirty="0" smtClean="0">
                <a:solidFill>
                  <a:srgbClr val="C00000"/>
                </a:solidFill>
                <a:latin typeface="Calibri" panose="020F0502020204030204" pitchFamily="34" charset="0"/>
                <a:cs typeface="Calibri" panose="020F0502020204030204" pitchFamily="34" charset="0"/>
              </a:rPr>
              <a:t>time</a:t>
            </a:r>
            <a:endParaRPr lang="en-GB" sz="4400" b="1" i="0" u="sng" dirty="0">
              <a:solidFill>
                <a:srgbClr val="C00000"/>
              </a:solidFill>
              <a:latin typeface="Calibri" panose="020F0502020204030204" pitchFamily="34" charset="0"/>
              <a:cs typeface="Calibri" panose="020F0502020204030204" pitchFamily="34" charset="0"/>
            </a:endParaRPr>
          </a:p>
          <a:p>
            <a:pPr algn="ctr"/>
            <a:endParaRPr lang="en-GB" sz="3100" b="1" i="0" dirty="0">
              <a:solidFill>
                <a:srgbClr val="C00000"/>
              </a:solidFill>
              <a:latin typeface="Calibri" panose="020F0502020204030204" pitchFamily="34" charset="0"/>
              <a:cs typeface="Calibri" panose="020F0502020204030204" pitchFamily="34" charset="0"/>
            </a:endParaRPr>
          </a:p>
          <a:p>
            <a:pPr algn="ctr"/>
            <a:r>
              <a:rPr lang="en-GB" i="0" dirty="0">
                <a:solidFill>
                  <a:srgbClr val="C00000"/>
                </a:solidFill>
                <a:latin typeface="Calibri" panose="020F0502020204030204" pitchFamily="34" charset="0"/>
                <a:cs typeface="Calibri" panose="020F0502020204030204" pitchFamily="34" charset="0"/>
              </a:rPr>
              <a:t>All questions related to this call for proposals can be sent </a:t>
            </a:r>
            <a:r>
              <a:rPr lang="en-GB" i="0" dirty="0" smtClean="0">
                <a:solidFill>
                  <a:srgbClr val="C00000"/>
                </a:solidFill>
                <a:latin typeface="Calibri" panose="020F0502020204030204" pitchFamily="34" charset="0"/>
                <a:cs typeface="Calibri" panose="020F0502020204030204" pitchFamily="34" charset="0"/>
              </a:rPr>
              <a:t>to</a:t>
            </a:r>
          </a:p>
          <a:p>
            <a:pPr algn="ctr"/>
            <a:r>
              <a:rPr lang="en-GB" b="1" i="0" dirty="0" smtClean="0">
                <a:solidFill>
                  <a:srgbClr val="C00000"/>
                </a:solidFill>
                <a:latin typeface="Calibri" panose="020F0502020204030204" pitchFamily="34" charset="0"/>
                <a:cs typeface="Calibri" panose="020F0502020204030204" pitchFamily="34" charset="0"/>
                <a:hlinkClick r:id="rId3"/>
              </a:rPr>
              <a:t>EuropeAid-SWITCH-ASIA@ec.europa.eu</a:t>
            </a:r>
            <a:endParaRPr lang="en-GB" b="1" i="0" dirty="0" smtClean="0">
              <a:solidFill>
                <a:srgbClr val="C00000"/>
              </a:solidFill>
              <a:latin typeface="Calibri" panose="020F0502020204030204" pitchFamily="34" charset="0"/>
              <a:cs typeface="Calibri" panose="020F0502020204030204" pitchFamily="34" charset="0"/>
            </a:endParaRPr>
          </a:p>
        </p:txBody>
      </p:sp>
      <p:pic>
        <p:nvPicPr>
          <p:cNvPr id="9" name="Picture 6" descr="IMG_2416"/>
          <p:cNvPicPr>
            <a:picLocks noChangeAspect="1" noChangeArrowheads="1"/>
          </p:cNvPicPr>
          <p:nvPr/>
        </p:nvPicPr>
        <p:blipFill>
          <a:blip r:embed="rId4" cstate="print"/>
          <a:srcRect/>
          <a:stretch>
            <a:fillRect/>
          </a:stretch>
        </p:blipFill>
        <p:spPr bwMode="auto">
          <a:xfrm>
            <a:off x="971550" y="5373216"/>
            <a:ext cx="1655763" cy="1025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6" descr="IMG_1431"/>
          <p:cNvPicPr>
            <a:picLocks noChangeAspect="1" noChangeArrowheads="1"/>
          </p:cNvPicPr>
          <p:nvPr/>
        </p:nvPicPr>
        <p:blipFill>
          <a:blip r:embed="rId5" cstate="print"/>
          <a:srcRect/>
          <a:stretch>
            <a:fillRect/>
          </a:stretch>
        </p:blipFill>
        <p:spPr bwMode="auto">
          <a:xfrm>
            <a:off x="3709988" y="5373216"/>
            <a:ext cx="1657350" cy="1025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7" descr="IMG_1262"/>
          <p:cNvPicPr>
            <a:picLocks noChangeAspect="1" noChangeArrowheads="1"/>
          </p:cNvPicPr>
          <p:nvPr/>
        </p:nvPicPr>
        <p:blipFill>
          <a:blip r:embed="rId6" cstate="print"/>
          <a:srcRect/>
          <a:stretch>
            <a:fillRect/>
          </a:stretch>
        </p:blipFill>
        <p:spPr bwMode="auto">
          <a:xfrm>
            <a:off x="6443663" y="5373216"/>
            <a:ext cx="1657350" cy="1025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11886688"/>
              </p:ext>
            </p:extLst>
          </p:nvPr>
        </p:nvGraphicFramePr>
        <p:xfrm>
          <a:off x="1115616" y="2348880"/>
          <a:ext cx="6926336"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bwMode="auto">
          <a:xfrm>
            <a:off x="323528" y="1412255"/>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kern="0" dirty="0" err="1" smtClean="0"/>
              <a:t>Priorities</a:t>
            </a:r>
            <a:endParaRPr lang="fr-BE" kern="0" dirty="0"/>
          </a:p>
          <a:p>
            <a:endParaRPr lang="en-GB" sz="1700" dirty="0" smtClean="0"/>
          </a:p>
          <a:p>
            <a:r>
              <a:rPr lang="en-GB" sz="1700" dirty="0" smtClean="0"/>
              <a:t>Projects </a:t>
            </a:r>
            <a:r>
              <a:rPr lang="en-GB" sz="1700" dirty="0"/>
              <a:t>should address </a:t>
            </a:r>
            <a:r>
              <a:rPr lang="en-GB" sz="1700" u="sng" dirty="0"/>
              <a:t>at least one or more </a:t>
            </a:r>
            <a:r>
              <a:rPr lang="en-GB" sz="1700" dirty="0"/>
              <a:t>of these priorities </a:t>
            </a:r>
            <a:r>
              <a:rPr lang="fr-BE" sz="1700" dirty="0"/>
              <a:t> </a:t>
            </a:r>
          </a:p>
        </p:txBody>
      </p:sp>
      <p:pic>
        <p:nvPicPr>
          <p:cNvPr id="7" name="Picture 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381016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412255"/>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kern="0" dirty="0" err="1" smtClean="0"/>
              <a:t>Priorities</a:t>
            </a:r>
            <a:r>
              <a:rPr lang="fr-BE" kern="0" dirty="0" smtClean="0"/>
              <a:t> - </a:t>
            </a:r>
            <a:r>
              <a:rPr lang="fr-BE" kern="0" dirty="0" err="1" smtClean="0"/>
              <a:t>specificities</a:t>
            </a:r>
            <a:endParaRPr lang="fr-BE" kern="0" dirty="0"/>
          </a:p>
          <a:p>
            <a:endParaRPr lang="en-GB" sz="1700" dirty="0" smtClean="0"/>
          </a:p>
          <a:p>
            <a:r>
              <a:rPr lang="en-US" sz="1700" dirty="0" smtClean="0"/>
              <a:t>Projects </a:t>
            </a:r>
            <a:r>
              <a:rPr lang="en-US" sz="1700" dirty="0"/>
              <a:t>in priority 1 and priority </a:t>
            </a:r>
            <a:r>
              <a:rPr lang="en-US" sz="1700" dirty="0" smtClean="0"/>
              <a:t>3 should provide:</a:t>
            </a:r>
            <a:endParaRPr lang="fr-BE" sz="1700"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6" name="Rectangle 5"/>
          <p:cNvSpPr/>
          <p:nvPr/>
        </p:nvSpPr>
        <p:spPr>
          <a:xfrm>
            <a:off x="818857" y="2910214"/>
            <a:ext cx="7829814" cy="3108543"/>
          </a:xfrm>
          <a:prstGeom prst="rect">
            <a:avLst/>
          </a:prstGeom>
        </p:spPr>
        <p:txBody>
          <a:bodyPr wrap="square">
            <a:spAutoFit/>
          </a:bodyPr>
          <a:lstStyle/>
          <a:p>
            <a:pPr marL="285750" indent="-285750">
              <a:buFont typeface="Wingdings" panose="05000000000000000000" pitchFamily="2" charset="2"/>
              <a:buChar char="Ø"/>
            </a:pPr>
            <a:r>
              <a:rPr lang="en-GB" sz="1800" dirty="0"/>
              <a:t>a clear </a:t>
            </a:r>
            <a:r>
              <a:rPr lang="en-GB" sz="1800" b="1" u="sng" dirty="0" smtClean="0">
                <a:solidFill>
                  <a:schemeClr val="accent5">
                    <a:lumMod val="50000"/>
                  </a:schemeClr>
                </a:solidFill>
              </a:rPr>
              <a:t>analysis</a:t>
            </a:r>
            <a:r>
              <a:rPr lang="en-GB" sz="1800" u="sng" dirty="0">
                <a:solidFill>
                  <a:schemeClr val="accent5">
                    <a:lumMod val="50000"/>
                  </a:schemeClr>
                </a:solidFill>
              </a:rPr>
              <a:t> </a:t>
            </a:r>
            <a:r>
              <a:rPr lang="en-GB" sz="1800" b="1" u="sng" dirty="0" smtClean="0">
                <a:solidFill>
                  <a:schemeClr val="accent5">
                    <a:lumMod val="50000"/>
                  </a:schemeClr>
                </a:solidFill>
              </a:rPr>
              <a:t>of </a:t>
            </a:r>
            <a:r>
              <a:rPr lang="en-GB" sz="1800" b="1" u="sng" dirty="0">
                <a:solidFill>
                  <a:schemeClr val="accent5">
                    <a:lumMod val="50000"/>
                  </a:schemeClr>
                </a:solidFill>
              </a:rPr>
              <a:t>constraints </a:t>
            </a:r>
            <a:r>
              <a:rPr lang="en-GB" sz="1800" b="1" u="sng" dirty="0" smtClean="0">
                <a:solidFill>
                  <a:schemeClr val="accent5">
                    <a:lumMod val="50000"/>
                  </a:schemeClr>
                </a:solidFill>
              </a:rPr>
              <a:t>encountered</a:t>
            </a:r>
            <a:r>
              <a:rPr lang="en-GB" sz="1800" b="1" dirty="0" smtClean="0">
                <a:solidFill>
                  <a:schemeClr val="accent5">
                    <a:lumMod val="50000"/>
                  </a:schemeClr>
                </a:solidFill>
              </a:rPr>
              <a:t> </a:t>
            </a:r>
            <a:r>
              <a:rPr lang="en-GB" sz="1800" dirty="0" smtClean="0"/>
              <a:t>in </a:t>
            </a:r>
            <a:r>
              <a:rPr lang="en-GB" sz="1800" dirty="0"/>
              <a:t>terms of access to </a:t>
            </a:r>
            <a:r>
              <a:rPr lang="en-GB" sz="1800" dirty="0" smtClean="0"/>
              <a:t>finance</a:t>
            </a:r>
            <a:endParaRPr lang="en-GB" sz="1800" dirty="0"/>
          </a:p>
          <a:p>
            <a:pPr marL="285750" indent="-285750">
              <a:buFont typeface="Wingdings" panose="05000000000000000000" pitchFamily="2" charset="2"/>
              <a:buChar char="Ø"/>
            </a:pPr>
            <a:endParaRPr lang="en-GB" sz="1800" dirty="0"/>
          </a:p>
          <a:p>
            <a:pPr marL="285750" indent="-285750">
              <a:buFont typeface="Wingdings" panose="05000000000000000000" pitchFamily="2" charset="2"/>
              <a:buChar char="Ø"/>
            </a:pPr>
            <a:r>
              <a:rPr lang="en-GB" sz="1800" dirty="0"/>
              <a:t>concrete </a:t>
            </a:r>
            <a:r>
              <a:rPr lang="en-GB" sz="1800" b="1" u="sng" dirty="0">
                <a:solidFill>
                  <a:schemeClr val="accent5">
                    <a:lumMod val="50000"/>
                  </a:schemeClr>
                </a:solidFill>
              </a:rPr>
              <a:t>solutions</a:t>
            </a:r>
            <a:r>
              <a:rPr lang="en-GB" sz="1800" dirty="0"/>
              <a:t> and activities to facilitate the access to finance to support SCP</a:t>
            </a:r>
          </a:p>
          <a:p>
            <a:pPr marL="285750" indent="-285750">
              <a:buFont typeface="Wingdings" panose="05000000000000000000" pitchFamily="2" charset="2"/>
              <a:buChar char="Ø"/>
            </a:pPr>
            <a:endParaRPr lang="fr-BE" sz="1800" dirty="0" smtClean="0"/>
          </a:p>
          <a:p>
            <a:endParaRPr lang="fr-BE" sz="1800" dirty="0"/>
          </a:p>
          <a:p>
            <a:endParaRPr lang="fr-BE" sz="1800" dirty="0" smtClean="0"/>
          </a:p>
          <a:p>
            <a:endParaRPr lang="fr-BE" sz="1800" dirty="0"/>
          </a:p>
          <a:p>
            <a:endParaRPr lang="fr-BE" sz="1800" dirty="0" smtClean="0"/>
          </a:p>
          <a:p>
            <a:r>
              <a:rPr lang="fr-BE" sz="1600" b="1" dirty="0" err="1" smtClean="0">
                <a:solidFill>
                  <a:srgbClr val="C00000"/>
                </a:solidFill>
              </a:rPr>
              <a:t>Additional</a:t>
            </a:r>
            <a:r>
              <a:rPr lang="fr-BE" sz="1600" b="1" dirty="0" smtClean="0">
                <a:solidFill>
                  <a:srgbClr val="C00000"/>
                </a:solidFill>
              </a:rPr>
              <a:t> information </a:t>
            </a:r>
            <a:r>
              <a:rPr lang="fr-BE" sz="1600" b="1" dirty="0" err="1" smtClean="0">
                <a:solidFill>
                  <a:srgbClr val="C00000"/>
                </a:solidFill>
              </a:rPr>
              <a:t>is</a:t>
            </a:r>
            <a:r>
              <a:rPr lang="fr-BE" sz="1600" b="1" dirty="0" smtClean="0">
                <a:solidFill>
                  <a:srgbClr val="C00000"/>
                </a:solidFill>
              </a:rPr>
              <a:t> </a:t>
            </a:r>
            <a:r>
              <a:rPr lang="fr-BE" sz="1600" b="1" dirty="0" err="1" smtClean="0">
                <a:solidFill>
                  <a:srgbClr val="C00000"/>
                </a:solidFill>
              </a:rPr>
              <a:t>provided</a:t>
            </a:r>
            <a:r>
              <a:rPr lang="fr-BE" sz="1600" b="1" dirty="0" smtClean="0">
                <a:solidFill>
                  <a:srgbClr val="C00000"/>
                </a:solidFill>
              </a:rPr>
              <a:t> at page 15 of the guidelines.</a:t>
            </a:r>
            <a:endParaRPr lang="fr-BE" sz="1600" b="1" dirty="0">
              <a:solidFill>
                <a:srgbClr val="C00000"/>
              </a:solidFill>
            </a:endParaRPr>
          </a:p>
        </p:txBody>
      </p:sp>
    </p:spTree>
    <p:extLst>
      <p:ext uri="{BB962C8B-B14F-4D97-AF65-F5344CB8AC3E}">
        <p14:creationId xmlns:p14="http://schemas.microsoft.com/office/powerpoint/2010/main" val="717571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556271"/>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sz="2800" i="1" kern="0" dirty="0" smtClean="0">
                <a:solidFill>
                  <a:srgbClr val="C00000"/>
                </a:solidFill>
              </a:rPr>
              <a:t>New</a:t>
            </a:r>
            <a:r>
              <a:rPr lang="fr-BE" kern="0" dirty="0" smtClean="0">
                <a:solidFill>
                  <a:srgbClr val="C00000"/>
                </a:solidFill>
              </a:rPr>
              <a:t> </a:t>
            </a:r>
            <a:r>
              <a:rPr lang="fr-BE" kern="0" dirty="0" smtClean="0"/>
              <a:t>- Lots</a:t>
            </a:r>
            <a:endParaRPr lang="fr-BE" kern="0" dirty="0"/>
          </a:p>
          <a:p>
            <a:endParaRPr lang="en-GB" sz="1700" dirty="0" smtClean="0"/>
          </a:p>
          <a:p>
            <a:r>
              <a:rPr lang="en-GB" sz="1700" dirty="0" smtClean="0"/>
              <a:t>Projects </a:t>
            </a:r>
            <a:r>
              <a:rPr lang="en-GB" sz="1700" dirty="0"/>
              <a:t>should </a:t>
            </a:r>
            <a:r>
              <a:rPr lang="en-GB" sz="1700" dirty="0" smtClean="0"/>
              <a:t>be </a:t>
            </a:r>
            <a:r>
              <a:rPr lang="en-GB" sz="1700" dirty="0"/>
              <a:t>made for </a:t>
            </a:r>
            <a:r>
              <a:rPr lang="en-GB" sz="1700" u="sng" dirty="0"/>
              <a:t>one of the 2</a:t>
            </a:r>
            <a:r>
              <a:rPr lang="en-GB" sz="1700" dirty="0"/>
              <a:t> geographical lots. </a:t>
            </a:r>
            <a:endParaRPr lang="en-GB" sz="1700" dirty="0" smtClean="0"/>
          </a:p>
          <a:p>
            <a:pPr marL="0"/>
            <a:endParaRPr lang="en-GB" sz="1000" u="sng" dirty="0" smtClean="0"/>
          </a:p>
          <a:p>
            <a:pPr marL="0"/>
            <a:r>
              <a:rPr lang="en-GB" sz="1700" u="sng" dirty="0" smtClean="0"/>
              <a:t>Multi-countries</a:t>
            </a:r>
            <a:r>
              <a:rPr lang="en-GB" sz="1700" dirty="0" smtClean="0"/>
              <a:t> </a:t>
            </a:r>
            <a:r>
              <a:rPr lang="en-GB" sz="1700" dirty="0"/>
              <a:t>proposals are </a:t>
            </a:r>
            <a:r>
              <a:rPr lang="en-GB" sz="1700" dirty="0" smtClean="0"/>
              <a:t>allowed only with countries </a:t>
            </a:r>
            <a:r>
              <a:rPr lang="en-GB" sz="1700" dirty="0"/>
              <a:t>belonging to the </a:t>
            </a:r>
            <a:r>
              <a:rPr lang="en-GB" sz="1700" u="sng" dirty="0"/>
              <a:t>same Lot</a:t>
            </a:r>
            <a:r>
              <a:rPr lang="en-GB" sz="1700" dirty="0"/>
              <a:t>. </a:t>
            </a:r>
            <a:endParaRPr lang="fr-BE" sz="1700" dirty="0"/>
          </a:p>
        </p:txBody>
      </p:sp>
      <p:grpSp>
        <p:nvGrpSpPr>
          <p:cNvPr id="9" name="Group 8"/>
          <p:cNvGrpSpPr/>
          <p:nvPr/>
        </p:nvGrpSpPr>
        <p:grpSpPr>
          <a:xfrm>
            <a:off x="1151620" y="2838053"/>
            <a:ext cx="6408712" cy="3486150"/>
            <a:chOff x="827584" y="2780928"/>
            <a:chExt cx="6408712" cy="3486150"/>
          </a:xfrm>
        </p:grpSpPr>
        <p:pic>
          <p:nvPicPr>
            <p:cNvPr id="7" name="Picture 6"/>
            <p:cNvPicPr>
              <a:picLocks noChangeAspect="1"/>
            </p:cNvPicPr>
            <p:nvPr/>
          </p:nvPicPr>
          <p:blipFill>
            <a:blip r:embed="rId2"/>
            <a:stretch>
              <a:fillRect/>
            </a:stretch>
          </p:blipFill>
          <p:spPr>
            <a:xfrm>
              <a:off x="827584" y="2780928"/>
              <a:ext cx="3705225" cy="3486150"/>
            </a:xfrm>
            <a:prstGeom prst="rect">
              <a:avLst/>
            </a:prstGeom>
          </p:spPr>
        </p:pic>
        <p:pic>
          <p:nvPicPr>
            <p:cNvPr id="8" name="Picture 7"/>
            <p:cNvPicPr>
              <a:picLocks noChangeAspect="1"/>
            </p:cNvPicPr>
            <p:nvPr/>
          </p:nvPicPr>
          <p:blipFill>
            <a:blip r:embed="rId3"/>
            <a:stretch>
              <a:fillRect/>
            </a:stretch>
          </p:blipFill>
          <p:spPr>
            <a:xfrm>
              <a:off x="5274146" y="2865487"/>
              <a:ext cx="1962150" cy="1571625"/>
            </a:xfrm>
            <a:prstGeom prst="rect">
              <a:avLst/>
            </a:prstGeom>
          </p:spPr>
        </p:pic>
      </p:grpSp>
      <p:sp>
        <p:nvSpPr>
          <p:cNvPr id="10" name="Rectangle 9"/>
          <p:cNvSpPr/>
          <p:nvPr/>
        </p:nvSpPr>
        <p:spPr>
          <a:xfrm>
            <a:off x="5364088" y="4581128"/>
            <a:ext cx="3456384" cy="1862048"/>
          </a:xfrm>
          <a:prstGeom prst="rect">
            <a:avLst/>
          </a:prstGeom>
          <a:solidFill>
            <a:schemeClr val="accent1"/>
          </a:solidFill>
          <a:ln w="19050" cmpd="thickThin">
            <a:solidFill>
              <a:srgbClr val="FF0000"/>
            </a:solidFill>
          </a:ln>
        </p:spPr>
        <p:txBody>
          <a:bodyPr wrap="square">
            <a:spAutoFit/>
          </a:bodyPr>
          <a:lstStyle/>
          <a:p>
            <a:r>
              <a:rPr lang="en-GB" sz="1400" b="1" u="sng" dirty="0">
                <a:solidFill>
                  <a:schemeClr val="tx1"/>
                </a:solidFill>
              </a:rPr>
              <a:t>Examples of </a:t>
            </a:r>
            <a:r>
              <a:rPr lang="en-GB" sz="1400" b="1" u="sng" dirty="0" smtClean="0">
                <a:solidFill>
                  <a:schemeClr val="tx1"/>
                </a:solidFill>
              </a:rPr>
              <a:t>Multi-countries proposals</a:t>
            </a:r>
            <a:endParaRPr lang="en-GB" dirty="0" smtClean="0">
              <a:solidFill>
                <a:schemeClr val="tx1"/>
              </a:solidFill>
            </a:endParaRPr>
          </a:p>
          <a:p>
            <a:pPr marL="171450" indent="-171450">
              <a:spcBef>
                <a:spcPts val="600"/>
              </a:spcBef>
              <a:buFont typeface="Arial" panose="020B0604020202020204" pitchFamily="34" charset="0"/>
              <a:buChar char="•"/>
            </a:pPr>
            <a:r>
              <a:rPr lang="en-GB" b="1" dirty="0" smtClean="0"/>
              <a:t>Afghanistan + </a:t>
            </a:r>
            <a:r>
              <a:rPr lang="fi-FI" b="1" dirty="0" smtClean="0"/>
              <a:t>Uzbekistan </a:t>
            </a:r>
            <a:r>
              <a:rPr lang="fi-FI" dirty="0" smtClean="0"/>
              <a:t>is </a:t>
            </a:r>
            <a:r>
              <a:rPr lang="fi-FI" b="1" dirty="0" smtClean="0">
                <a:solidFill>
                  <a:srgbClr val="C00000"/>
                </a:solidFill>
              </a:rPr>
              <a:t>NOT ELIGIBLE! (Lot1+Lot2)</a:t>
            </a:r>
          </a:p>
          <a:p>
            <a:pPr marL="171450" indent="-171450">
              <a:spcBef>
                <a:spcPts val="600"/>
              </a:spcBef>
              <a:buFont typeface="Arial" panose="020B0604020202020204" pitchFamily="34" charset="0"/>
              <a:buChar char="•"/>
            </a:pPr>
            <a:r>
              <a:rPr lang="en-GB" b="1" dirty="0" smtClean="0"/>
              <a:t>Afghanistan </a:t>
            </a:r>
            <a:r>
              <a:rPr lang="en-GB" b="1" dirty="0"/>
              <a:t>+ </a:t>
            </a:r>
            <a:r>
              <a:rPr lang="fi-FI" b="1" dirty="0"/>
              <a:t>Pakistan is ELIGIBLE (LOT 1).</a:t>
            </a:r>
          </a:p>
          <a:p>
            <a:pPr marL="171450" indent="-171450">
              <a:spcBef>
                <a:spcPts val="600"/>
              </a:spcBef>
              <a:buFont typeface="Arial" panose="020B0604020202020204" pitchFamily="34" charset="0"/>
              <a:buChar char="•"/>
            </a:pPr>
            <a:r>
              <a:rPr lang="fi-FI" b="1" dirty="0" smtClean="0"/>
              <a:t>Uzbekistan </a:t>
            </a:r>
            <a:r>
              <a:rPr lang="fi-FI" b="1" dirty="0"/>
              <a:t>+ </a:t>
            </a:r>
            <a:r>
              <a:rPr lang="fi-FI" b="1" dirty="0" err="1"/>
              <a:t>Tajikistan</a:t>
            </a:r>
            <a:r>
              <a:rPr lang="fi-FI" b="1" dirty="0"/>
              <a:t> is ELIGIBLE (LOT 2).</a:t>
            </a:r>
          </a:p>
        </p:txBody>
      </p:sp>
      <p:pic>
        <p:nvPicPr>
          <p:cNvPr id="13" name="Picture 1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280728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96752"/>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sz="2800" i="1" kern="0" dirty="0" smtClean="0">
                <a:solidFill>
                  <a:srgbClr val="C00000"/>
                </a:solidFill>
              </a:rPr>
              <a:t>New</a:t>
            </a:r>
            <a:r>
              <a:rPr lang="fr-BE" kern="0" dirty="0" smtClean="0">
                <a:solidFill>
                  <a:srgbClr val="C00000"/>
                </a:solidFill>
              </a:rPr>
              <a:t> </a:t>
            </a:r>
            <a:r>
              <a:rPr lang="fr-BE" kern="0" dirty="0" smtClean="0"/>
              <a:t>– Lots: budget allocation</a:t>
            </a:r>
            <a:endParaRPr lang="fr-BE" kern="0" dirty="0"/>
          </a:p>
        </p:txBody>
      </p:sp>
      <p:grpSp>
        <p:nvGrpSpPr>
          <p:cNvPr id="9" name="Group 8"/>
          <p:cNvGrpSpPr/>
          <p:nvPr/>
        </p:nvGrpSpPr>
        <p:grpSpPr>
          <a:xfrm>
            <a:off x="1151620" y="2780928"/>
            <a:ext cx="6408712" cy="3486150"/>
            <a:chOff x="827584" y="2780928"/>
            <a:chExt cx="6408712" cy="3486150"/>
          </a:xfrm>
        </p:grpSpPr>
        <p:pic>
          <p:nvPicPr>
            <p:cNvPr id="7" name="Picture 6"/>
            <p:cNvPicPr>
              <a:picLocks noChangeAspect="1"/>
            </p:cNvPicPr>
            <p:nvPr/>
          </p:nvPicPr>
          <p:blipFill>
            <a:blip r:embed="rId2"/>
            <a:stretch>
              <a:fillRect/>
            </a:stretch>
          </p:blipFill>
          <p:spPr>
            <a:xfrm>
              <a:off x="827584" y="2780928"/>
              <a:ext cx="3705225" cy="3486150"/>
            </a:xfrm>
            <a:prstGeom prst="rect">
              <a:avLst/>
            </a:prstGeom>
          </p:spPr>
        </p:pic>
        <p:pic>
          <p:nvPicPr>
            <p:cNvPr id="8" name="Picture 7"/>
            <p:cNvPicPr>
              <a:picLocks noChangeAspect="1"/>
            </p:cNvPicPr>
            <p:nvPr/>
          </p:nvPicPr>
          <p:blipFill>
            <a:blip r:embed="rId3"/>
            <a:stretch>
              <a:fillRect/>
            </a:stretch>
          </p:blipFill>
          <p:spPr>
            <a:xfrm>
              <a:off x="5274146" y="2865487"/>
              <a:ext cx="1962150" cy="1571625"/>
            </a:xfrm>
            <a:prstGeom prst="rect">
              <a:avLst/>
            </a:prstGeom>
          </p:spPr>
        </p:pic>
      </p:grpSp>
      <p:sp>
        <p:nvSpPr>
          <p:cNvPr id="3" name="Rectangle 2"/>
          <p:cNvSpPr/>
          <p:nvPr/>
        </p:nvSpPr>
        <p:spPr>
          <a:xfrm>
            <a:off x="1839703" y="2289162"/>
            <a:ext cx="2084225" cy="369332"/>
          </a:xfrm>
          <a:prstGeom prst="rect">
            <a:avLst/>
          </a:prstGeom>
          <a:solidFill>
            <a:schemeClr val="accent2">
              <a:lumMod val="20000"/>
              <a:lumOff val="80000"/>
            </a:schemeClr>
          </a:solidFill>
          <a:ln>
            <a:solidFill>
              <a:schemeClr val="tx1"/>
            </a:solidFill>
          </a:ln>
        </p:spPr>
        <p:txBody>
          <a:bodyPr wrap="none">
            <a:spAutoFit/>
          </a:bodyPr>
          <a:lstStyle/>
          <a:p>
            <a:r>
              <a:rPr lang="fr-BE" sz="1800" kern="0" dirty="0" smtClean="0">
                <a:solidFill>
                  <a:schemeClr val="accent6">
                    <a:lumMod val="75000"/>
                  </a:schemeClr>
                </a:solidFill>
              </a:rPr>
              <a:t>EUR 32 700 000</a:t>
            </a:r>
            <a:endParaRPr lang="fr-BE" sz="1000" kern="0" dirty="0">
              <a:solidFill>
                <a:schemeClr val="accent6">
                  <a:lumMod val="75000"/>
                </a:schemeClr>
              </a:solidFill>
            </a:endParaRPr>
          </a:p>
        </p:txBody>
      </p:sp>
      <p:sp>
        <p:nvSpPr>
          <p:cNvPr id="11" name="Rectangle 10"/>
          <p:cNvSpPr/>
          <p:nvPr/>
        </p:nvSpPr>
        <p:spPr>
          <a:xfrm>
            <a:off x="5436096" y="2292982"/>
            <a:ext cx="2084225" cy="369332"/>
          </a:xfrm>
          <a:prstGeom prst="rect">
            <a:avLst/>
          </a:prstGeom>
          <a:solidFill>
            <a:schemeClr val="accent2">
              <a:lumMod val="20000"/>
              <a:lumOff val="80000"/>
            </a:schemeClr>
          </a:solidFill>
          <a:ln>
            <a:solidFill>
              <a:schemeClr val="tx1"/>
            </a:solidFill>
          </a:ln>
        </p:spPr>
        <p:txBody>
          <a:bodyPr wrap="none">
            <a:spAutoFit/>
          </a:bodyPr>
          <a:lstStyle/>
          <a:p>
            <a:r>
              <a:rPr lang="fr-BE" sz="1800" kern="0" dirty="0" smtClean="0">
                <a:solidFill>
                  <a:schemeClr val="accent6">
                    <a:lumMod val="75000"/>
                  </a:schemeClr>
                </a:solidFill>
              </a:rPr>
              <a:t>EUR 13 000 000</a:t>
            </a:r>
            <a:endParaRPr lang="fr-BE" sz="1000" kern="0" dirty="0">
              <a:solidFill>
                <a:schemeClr val="accent6">
                  <a:lumMod val="75000"/>
                </a:schemeClr>
              </a:solidFill>
            </a:endParaRPr>
          </a:p>
        </p:txBody>
      </p:sp>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542740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96752"/>
            <a:ext cx="8229600" cy="936625"/>
          </a:xfrm>
        </p:spPr>
        <p:txBody>
          <a:bodyPr/>
          <a:lstStyle/>
          <a:p>
            <a:r>
              <a:rPr lang="fr-BE" dirty="0" smtClean="0"/>
              <a:t>Target Groups</a:t>
            </a:r>
            <a:endParaRPr lang="fr-BE" dirty="0"/>
          </a:p>
        </p:txBody>
      </p:sp>
      <p:sp>
        <p:nvSpPr>
          <p:cNvPr id="3" name="Content Placeholder 2"/>
          <p:cNvSpPr>
            <a:spLocks noGrp="1"/>
          </p:cNvSpPr>
          <p:nvPr>
            <p:ph idx="1"/>
          </p:nvPr>
        </p:nvSpPr>
        <p:spPr>
          <a:xfrm>
            <a:off x="539552" y="2204864"/>
            <a:ext cx="8229600" cy="4176464"/>
          </a:xfrm>
        </p:spPr>
        <p:txBody>
          <a:bodyPr/>
          <a:lstStyle/>
          <a:p>
            <a:pPr>
              <a:spcBef>
                <a:spcPts val="1200"/>
              </a:spcBef>
              <a:buFontTx/>
              <a:buChar char="-"/>
            </a:pPr>
            <a:r>
              <a:rPr lang="en-GB" sz="1500" b="1" i="0" dirty="0" smtClean="0"/>
              <a:t>- Micro</a:t>
            </a:r>
            <a:r>
              <a:rPr lang="en-GB" sz="1500" b="1" i="0" dirty="0"/>
              <a:t>, </a:t>
            </a:r>
            <a:r>
              <a:rPr lang="en-GB" sz="1500" b="1" i="0" dirty="0" smtClean="0"/>
              <a:t>Small and Medium-Sized Enterprises (MSMEs) </a:t>
            </a:r>
          </a:p>
          <a:p>
            <a:pPr>
              <a:spcBef>
                <a:spcPts val="300"/>
              </a:spcBef>
              <a:buFontTx/>
              <a:buChar char="-"/>
            </a:pPr>
            <a:r>
              <a:rPr lang="en-GB" sz="1400" i="0" dirty="0" smtClean="0">
                <a:solidFill>
                  <a:schemeClr val="bg1">
                    <a:lumMod val="50000"/>
                  </a:schemeClr>
                </a:solidFill>
              </a:rPr>
              <a:t>Large companies are not identified as beneficiaries of the programme, but engagement with them (e.g. retailers committed to sustainable sourcing) is encouraged.</a:t>
            </a:r>
            <a:endParaRPr lang="fr-BE" sz="1400" i="0" dirty="0" smtClean="0">
              <a:solidFill>
                <a:schemeClr val="bg1">
                  <a:lumMod val="50000"/>
                </a:schemeClr>
              </a:solidFill>
            </a:endParaRPr>
          </a:p>
          <a:p>
            <a:pPr>
              <a:spcBef>
                <a:spcPts val="1500"/>
              </a:spcBef>
              <a:buFontTx/>
              <a:buChar char="-"/>
            </a:pPr>
            <a:r>
              <a:rPr lang="en-GB" sz="1500" b="1" i="0" dirty="0" smtClean="0"/>
              <a:t>- Consumer organisations and consumer groups</a:t>
            </a:r>
            <a:endParaRPr lang="en-GB" sz="1500" i="0" dirty="0"/>
          </a:p>
          <a:p>
            <a:pPr>
              <a:spcBef>
                <a:spcPts val="1500"/>
              </a:spcBef>
              <a:buFontTx/>
              <a:buChar char="-"/>
            </a:pPr>
            <a:r>
              <a:rPr lang="en-GB" sz="1400" b="1" i="0" dirty="0" smtClean="0"/>
              <a:t>- </a:t>
            </a:r>
            <a:r>
              <a:rPr lang="en-GB" sz="1500" b="1" i="0" dirty="0" smtClean="0"/>
              <a:t>Business intermediaries and service providers</a:t>
            </a:r>
            <a:endParaRPr lang="en-GB" sz="1500" i="0" dirty="0"/>
          </a:p>
          <a:p>
            <a:pPr>
              <a:spcBef>
                <a:spcPts val="300"/>
              </a:spcBef>
              <a:buFontTx/>
              <a:buChar char="-"/>
            </a:pPr>
            <a:r>
              <a:rPr lang="en-GB" sz="1400" i="0" dirty="0">
                <a:solidFill>
                  <a:schemeClr val="bg1">
                    <a:lumMod val="50000"/>
                  </a:schemeClr>
                </a:solidFill>
              </a:rPr>
              <a:t>(e.g. industry associations, chambers of commerce, clusters, organisations</a:t>
            </a:r>
            <a:r>
              <a:rPr lang="en-GB" sz="1400" i="0" dirty="0" smtClean="0">
                <a:solidFill>
                  <a:schemeClr val="bg1">
                    <a:lumMod val="50000"/>
                  </a:schemeClr>
                </a:solidFill>
              </a:rPr>
              <a:t>/ associations </a:t>
            </a:r>
            <a:r>
              <a:rPr lang="en-GB" sz="1400" i="0" dirty="0">
                <a:solidFill>
                  <a:schemeClr val="bg1">
                    <a:lumMod val="50000"/>
                  </a:schemeClr>
                </a:solidFill>
              </a:rPr>
              <a:t>of MSMEs, retailers, financial institutions, research centres, etc.)</a:t>
            </a:r>
          </a:p>
          <a:p>
            <a:pPr>
              <a:spcBef>
                <a:spcPts val="1500"/>
              </a:spcBef>
              <a:buFontTx/>
              <a:buChar char="-"/>
            </a:pPr>
            <a:r>
              <a:rPr lang="en-GB" sz="1400" b="1" i="0" dirty="0" smtClean="0"/>
              <a:t>- </a:t>
            </a:r>
            <a:r>
              <a:rPr lang="en-GB" sz="1500" b="1" i="0" dirty="0" smtClean="0"/>
              <a:t>Trade federations and workers associations</a:t>
            </a:r>
            <a:endParaRPr lang="en-GB" sz="1400" b="1" i="0" dirty="0"/>
          </a:p>
          <a:p>
            <a:pPr>
              <a:spcBef>
                <a:spcPts val="1500"/>
              </a:spcBef>
              <a:buFontTx/>
              <a:buChar char="-"/>
            </a:pPr>
            <a:r>
              <a:rPr lang="en-GB" sz="1400" b="1" i="0" dirty="0" smtClean="0"/>
              <a:t>- </a:t>
            </a:r>
            <a:r>
              <a:rPr lang="en-GB" sz="1500" b="1" i="0" dirty="0" smtClean="0"/>
              <a:t>Not-for-profit organisations</a:t>
            </a:r>
            <a:endParaRPr lang="en-GB" sz="1400" i="0" dirty="0" smtClean="0"/>
          </a:p>
          <a:p>
            <a:pPr>
              <a:spcBef>
                <a:spcPts val="1500"/>
              </a:spcBef>
              <a:buFontTx/>
              <a:buChar char="-"/>
            </a:pPr>
            <a:r>
              <a:rPr lang="en-GB" sz="1400" b="1" i="0" dirty="0" smtClean="0"/>
              <a:t>- </a:t>
            </a:r>
            <a:r>
              <a:rPr lang="en-GB" sz="1500" b="1" i="0" dirty="0" smtClean="0"/>
              <a:t>Governmental institutions, local authorities and government-sponsored entities</a:t>
            </a:r>
            <a:r>
              <a:rPr lang="en-GB" sz="1500" i="0" dirty="0" smtClean="0"/>
              <a:t> </a:t>
            </a:r>
          </a:p>
          <a:p>
            <a:pPr>
              <a:spcBef>
                <a:spcPts val="300"/>
              </a:spcBef>
              <a:buFontTx/>
              <a:buChar char="-"/>
            </a:pPr>
            <a:r>
              <a:rPr lang="en-GB" sz="1400" i="0" dirty="0">
                <a:solidFill>
                  <a:schemeClr val="bg1">
                    <a:lumMod val="50000"/>
                  </a:schemeClr>
                </a:solidFill>
              </a:rPr>
              <a:t>(providing support services to MSMEs and/or </a:t>
            </a:r>
            <a:r>
              <a:rPr lang="en-GB" sz="1400" i="0" dirty="0" smtClean="0">
                <a:solidFill>
                  <a:schemeClr val="bg1">
                    <a:lumMod val="50000"/>
                  </a:schemeClr>
                </a:solidFill>
              </a:rPr>
              <a:t>responsible </a:t>
            </a:r>
            <a:r>
              <a:rPr lang="en-GB" sz="1400" i="0" dirty="0">
                <a:solidFill>
                  <a:schemeClr val="bg1">
                    <a:lumMod val="50000"/>
                  </a:schemeClr>
                </a:solidFill>
              </a:rPr>
              <a:t>for policy and regulatory frameworks on </a:t>
            </a:r>
            <a:r>
              <a:rPr lang="en-GB" sz="1400" i="0" dirty="0" smtClean="0">
                <a:solidFill>
                  <a:schemeClr val="bg1">
                    <a:lumMod val="50000"/>
                  </a:schemeClr>
                </a:solidFill>
              </a:rPr>
              <a:t>SCP and industrial policies)</a:t>
            </a:r>
            <a:endParaRPr lang="fr-BE" sz="14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5" name="Rounded Rectangle 4"/>
          <p:cNvSpPr/>
          <p:nvPr/>
        </p:nvSpPr>
        <p:spPr bwMode="auto">
          <a:xfrm>
            <a:off x="683568" y="2133377"/>
            <a:ext cx="7344816" cy="1583655"/>
          </a:xfrm>
          <a:prstGeom prst="roundRect">
            <a:avLst/>
          </a:prstGeom>
          <a:noFill/>
          <a:ln w="60325" cmpd="dbl">
            <a:solidFill>
              <a:srgbClr val="C00000"/>
            </a:solidFill>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BE"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68782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07504" y="980207"/>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sz="2800" i="1" kern="0" dirty="0" smtClean="0">
                <a:solidFill>
                  <a:srgbClr val="C00000"/>
                </a:solidFill>
              </a:rPr>
              <a:t>New</a:t>
            </a:r>
            <a:r>
              <a:rPr lang="fr-BE" kern="0" dirty="0" smtClean="0">
                <a:solidFill>
                  <a:srgbClr val="C00000"/>
                </a:solidFill>
              </a:rPr>
              <a:t> </a:t>
            </a:r>
            <a:r>
              <a:rPr lang="fr-BE" kern="0" dirty="0" smtClean="0"/>
              <a:t>- </a:t>
            </a:r>
            <a:r>
              <a:rPr lang="fr-BE" kern="0" dirty="0" err="1" smtClean="0"/>
              <a:t>Sectors</a:t>
            </a:r>
            <a:endParaRPr lang="fr-BE" kern="0" dirty="0"/>
          </a:p>
          <a:p>
            <a:endParaRPr lang="en-GB" sz="800" dirty="0" smtClean="0"/>
          </a:p>
          <a:p>
            <a:pPr marL="0"/>
            <a:r>
              <a:rPr lang="en-GB" sz="1700" dirty="0" smtClean="0"/>
              <a:t>Proposals </a:t>
            </a:r>
            <a:r>
              <a:rPr lang="en-GB" sz="1700" dirty="0"/>
              <a:t>should fall under the following </a:t>
            </a:r>
            <a:r>
              <a:rPr lang="en-GB" sz="1700" dirty="0" smtClean="0"/>
              <a:t>SCP “</a:t>
            </a:r>
            <a:r>
              <a:rPr lang="en-GB" sz="1700" u="sng" dirty="0" smtClean="0">
                <a:solidFill>
                  <a:schemeClr val="accent1">
                    <a:lumMod val="50000"/>
                  </a:schemeClr>
                </a:solidFill>
              </a:rPr>
              <a:t>General </a:t>
            </a:r>
            <a:r>
              <a:rPr lang="en-GB" sz="1700" u="sng" dirty="0">
                <a:solidFill>
                  <a:schemeClr val="accent1">
                    <a:lumMod val="50000"/>
                  </a:schemeClr>
                </a:solidFill>
              </a:rPr>
              <a:t>sectors</a:t>
            </a:r>
            <a:r>
              <a:rPr lang="en-GB" sz="1700" dirty="0" smtClean="0"/>
              <a:t>”.</a:t>
            </a:r>
            <a:endParaRPr lang="en-GB" sz="1700" dirty="0"/>
          </a:p>
        </p:txBody>
      </p:sp>
      <p:graphicFrame>
        <p:nvGraphicFramePr>
          <p:cNvPr id="8" name="Table 7"/>
          <p:cNvGraphicFramePr>
            <a:graphicFrameLocks noGrp="1"/>
          </p:cNvGraphicFramePr>
          <p:nvPr>
            <p:extLst>
              <p:ext uri="{D42A27DB-BD31-4B8C-83A1-F6EECF244321}">
                <p14:modId xmlns:p14="http://schemas.microsoft.com/office/powerpoint/2010/main" val="1723861697"/>
              </p:ext>
            </p:extLst>
          </p:nvPr>
        </p:nvGraphicFramePr>
        <p:xfrm>
          <a:off x="251520" y="1988361"/>
          <a:ext cx="8568950" cy="4654843"/>
        </p:xfrm>
        <a:graphic>
          <a:graphicData uri="http://schemas.openxmlformats.org/drawingml/2006/table">
            <a:tbl>
              <a:tblPr firstRow="1" bandRow="1">
                <a:tableStyleId>{93296810-A885-4BE3-A3E7-6D5BEEA58F35}</a:tableStyleId>
              </a:tblPr>
              <a:tblGrid>
                <a:gridCol w="2232248">
                  <a:extLst>
                    <a:ext uri="{9D8B030D-6E8A-4147-A177-3AD203B41FA5}">
                      <a16:colId xmlns:a16="http://schemas.microsoft.com/office/drawing/2014/main" val="3170924718"/>
                    </a:ext>
                  </a:extLst>
                </a:gridCol>
                <a:gridCol w="6336702">
                  <a:extLst>
                    <a:ext uri="{9D8B030D-6E8A-4147-A177-3AD203B41FA5}">
                      <a16:colId xmlns:a16="http://schemas.microsoft.com/office/drawing/2014/main" val="583370417"/>
                    </a:ext>
                  </a:extLst>
                </a:gridCol>
              </a:tblGrid>
              <a:tr h="288511">
                <a:tc>
                  <a:txBody>
                    <a:bodyPr/>
                    <a:lstStyle/>
                    <a:p>
                      <a:pPr algn="l"/>
                      <a:r>
                        <a:rPr lang="fr-BE" sz="1050" dirty="0" smtClean="0"/>
                        <a:t>General </a:t>
                      </a:r>
                      <a:r>
                        <a:rPr lang="fr-BE" sz="1050" dirty="0" err="1" smtClean="0"/>
                        <a:t>sectors</a:t>
                      </a:r>
                      <a:r>
                        <a:rPr lang="fr-BE" sz="1050" dirty="0" smtClean="0"/>
                        <a:t> </a:t>
                      </a:r>
                      <a:endParaRPr lang="fr-BE" sz="1050" dirty="0"/>
                    </a:p>
                  </a:txBody>
                  <a:tcPr/>
                </a:tc>
                <a:tc>
                  <a:txBody>
                    <a:bodyPr/>
                    <a:lstStyle/>
                    <a:p>
                      <a:pPr algn="l"/>
                      <a:r>
                        <a:rPr lang="fr-BE" sz="1050" b="1" kern="1200" dirty="0" err="1" smtClean="0">
                          <a:solidFill>
                            <a:schemeClr val="lt1"/>
                          </a:solidFill>
                          <a:latin typeface="+mn-lt"/>
                          <a:ea typeface="+mn-ea"/>
                          <a:cs typeface="+mn-cs"/>
                        </a:rPr>
                        <a:t>Examples</a:t>
                      </a:r>
                      <a:r>
                        <a:rPr lang="fr-BE" sz="1050" b="1" kern="1200" dirty="0" smtClean="0">
                          <a:solidFill>
                            <a:schemeClr val="lt1"/>
                          </a:solidFill>
                          <a:latin typeface="+mn-lt"/>
                          <a:ea typeface="+mn-ea"/>
                          <a:cs typeface="+mn-cs"/>
                        </a:rPr>
                        <a:t> of </a:t>
                      </a:r>
                      <a:r>
                        <a:rPr lang="fr-BE" sz="1050" b="1" kern="1200" dirty="0" err="1" smtClean="0">
                          <a:solidFill>
                            <a:schemeClr val="lt1"/>
                          </a:solidFill>
                          <a:latin typeface="+mn-lt"/>
                          <a:ea typeface="+mn-ea"/>
                          <a:cs typeface="+mn-cs"/>
                        </a:rPr>
                        <a:t>sub-sectors</a:t>
                      </a:r>
                      <a:r>
                        <a:rPr lang="fr-BE" sz="1050" b="1" kern="1200" dirty="0" smtClean="0">
                          <a:solidFill>
                            <a:schemeClr val="lt1"/>
                          </a:solidFill>
                          <a:latin typeface="+mn-lt"/>
                          <a:ea typeface="+mn-ea"/>
                          <a:cs typeface="+mn-cs"/>
                        </a:rPr>
                        <a:t> (</a:t>
                      </a:r>
                      <a:r>
                        <a:rPr lang="en-GB" sz="1050" b="1" kern="1200" dirty="0" smtClean="0">
                          <a:solidFill>
                            <a:schemeClr val="lt1"/>
                          </a:solidFill>
                          <a:latin typeface="+mn-lt"/>
                          <a:ea typeface="+mn-ea"/>
                          <a:cs typeface="+mn-cs"/>
                        </a:rPr>
                        <a:t>not exhaustive!)</a:t>
                      </a:r>
                      <a:endParaRPr lang="fr-BE" sz="1050" b="1" kern="1200" dirty="0">
                        <a:solidFill>
                          <a:schemeClr val="lt1"/>
                        </a:solidFill>
                        <a:latin typeface="+mn-lt"/>
                        <a:ea typeface="+mn-ea"/>
                        <a:cs typeface="+mn-cs"/>
                      </a:endParaRPr>
                    </a:p>
                  </a:txBody>
                  <a:tcPr/>
                </a:tc>
                <a:extLst>
                  <a:ext uri="{0D108BD9-81ED-4DB2-BD59-A6C34878D82A}">
                    <a16:rowId xmlns:a16="http://schemas.microsoft.com/office/drawing/2014/main" val="2508993789"/>
                  </a:ext>
                </a:extLst>
              </a:tr>
              <a:tr h="440555">
                <a:tc>
                  <a:txBody>
                    <a:bodyPr/>
                    <a:lstStyle/>
                    <a:p>
                      <a:pPr algn="l"/>
                      <a:r>
                        <a:rPr lang="en-US" sz="1050" b="1" dirty="0" err="1" smtClean="0"/>
                        <a:t>Agri</a:t>
                      </a:r>
                      <a:r>
                        <a:rPr lang="en-US" sz="1050" b="1" dirty="0" smtClean="0"/>
                        <a:t>-food processing</a:t>
                      </a:r>
                      <a:endParaRPr lang="fr-BE" sz="1050" b="1" dirty="0"/>
                    </a:p>
                  </a:txBody>
                  <a:tcPr/>
                </a:tc>
                <a:tc>
                  <a:txBody>
                    <a:bodyPr/>
                    <a:lstStyle/>
                    <a:p>
                      <a:pPr algn="l"/>
                      <a:r>
                        <a:rPr lang="en-US" sz="1050" dirty="0" smtClean="0"/>
                        <a:t>processing and production of </a:t>
                      </a:r>
                      <a:r>
                        <a:rPr lang="en-US" sz="1050" dirty="0" err="1" smtClean="0"/>
                        <a:t>agri</a:t>
                      </a:r>
                      <a:r>
                        <a:rPr lang="en-US" sz="1050" dirty="0" smtClean="0"/>
                        <a:t>-food/beverages/fish and aquaculture, bamboo processing, etc.</a:t>
                      </a:r>
                      <a:endParaRPr lang="fr-BE" sz="1050" b="1" dirty="0"/>
                    </a:p>
                  </a:txBody>
                  <a:tcPr/>
                </a:tc>
                <a:extLst>
                  <a:ext uri="{0D108BD9-81ED-4DB2-BD59-A6C34878D82A}">
                    <a16:rowId xmlns:a16="http://schemas.microsoft.com/office/drawing/2014/main" val="2388644119"/>
                  </a:ext>
                </a:extLst>
              </a:tr>
              <a:tr h="431088">
                <a:tc>
                  <a:txBody>
                    <a:bodyPr/>
                    <a:lstStyle/>
                    <a:p>
                      <a:pPr algn="l"/>
                      <a:r>
                        <a:rPr lang="en-US" sz="1050" b="1" dirty="0" smtClean="0"/>
                        <a:t>Building and construction </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new green materials for constructions, bamboo and traditional bricks processing for constructions/furniture, etc.</a:t>
                      </a:r>
                    </a:p>
                  </a:txBody>
                  <a:tcPr/>
                </a:tc>
                <a:extLst>
                  <a:ext uri="{0D108BD9-81ED-4DB2-BD59-A6C34878D82A}">
                    <a16:rowId xmlns:a16="http://schemas.microsoft.com/office/drawing/2014/main" val="3688651159"/>
                  </a:ext>
                </a:extLst>
              </a:tr>
              <a:tr h="431088">
                <a:tc>
                  <a:txBody>
                    <a:bodyPr/>
                    <a:lstStyle/>
                    <a:p>
                      <a:pPr algn="l"/>
                      <a:r>
                        <a:rPr lang="en-US" sz="1050" b="1" dirty="0" smtClean="0"/>
                        <a:t>Digital economy </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err="1" smtClean="0"/>
                        <a:t>blockchain</a:t>
                      </a:r>
                      <a:r>
                        <a:rPr lang="en-US" sz="1050" dirty="0" smtClean="0"/>
                        <a:t> and/or new technologies for energy production and consumption and for consumer engagement, etc.</a:t>
                      </a:r>
                    </a:p>
                  </a:txBody>
                  <a:tcPr/>
                </a:tc>
                <a:extLst>
                  <a:ext uri="{0D108BD9-81ED-4DB2-BD59-A6C34878D82A}">
                    <a16:rowId xmlns:a16="http://schemas.microsoft.com/office/drawing/2014/main" val="2080316038"/>
                  </a:ext>
                </a:extLst>
              </a:tr>
              <a:tr h="2899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Energy</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energy efficiency, renewable energy linked to manufacturing, biofuels, bio-energy, etc.</a:t>
                      </a:r>
                    </a:p>
                  </a:txBody>
                  <a:tcPr/>
                </a:tc>
                <a:extLst>
                  <a:ext uri="{0D108BD9-81ED-4DB2-BD59-A6C34878D82A}">
                    <a16:rowId xmlns:a16="http://schemas.microsoft.com/office/drawing/2014/main" val="2914053311"/>
                  </a:ext>
                </a:extLst>
              </a:tr>
              <a:tr h="431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Manufacturing</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textile and leather, electronics and electrical equipment, machinery, automotive, handicrafts and cottage industries, etc.</a:t>
                      </a:r>
                    </a:p>
                  </a:txBody>
                  <a:tcPr/>
                </a:tc>
                <a:extLst>
                  <a:ext uri="{0D108BD9-81ED-4DB2-BD59-A6C34878D82A}">
                    <a16:rowId xmlns:a16="http://schemas.microsoft.com/office/drawing/2014/main" val="517551130"/>
                  </a:ext>
                </a:extLst>
              </a:tr>
              <a:tr h="2766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Plastics</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product design, processing, etc.</a:t>
                      </a:r>
                    </a:p>
                  </a:txBody>
                  <a:tcPr/>
                </a:tc>
                <a:extLst>
                  <a:ext uri="{0D108BD9-81ED-4DB2-BD59-A6C34878D82A}">
                    <a16:rowId xmlns:a16="http://schemas.microsoft.com/office/drawing/2014/main" val="906310396"/>
                  </a:ext>
                </a:extLst>
              </a:tr>
              <a:tr h="281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Sustainable Tourism</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development of ecotourism business models, etc.</a:t>
                      </a:r>
                    </a:p>
                  </a:txBody>
                  <a:tcPr/>
                </a:tc>
                <a:extLst>
                  <a:ext uri="{0D108BD9-81ED-4DB2-BD59-A6C34878D82A}">
                    <a16:rowId xmlns:a16="http://schemas.microsoft.com/office/drawing/2014/main" val="803035394"/>
                  </a:ext>
                </a:extLst>
              </a:tr>
              <a:tr h="235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Green trade promotion</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trade of green products, etc.</a:t>
                      </a:r>
                    </a:p>
                  </a:txBody>
                  <a:tcPr/>
                </a:tc>
                <a:extLst>
                  <a:ext uri="{0D108BD9-81ED-4DB2-BD59-A6C34878D82A}">
                    <a16:rowId xmlns:a16="http://schemas.microsoft.com/office/drawing/2014/main" val="994478517"/>
                  </a:ext>
                </a:extLst>
              </a:tr>
              <a:tr h="580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Transports and logistics </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public/private green transports in urban areas, green freight transports, reduction of environmental impact of warehousing, new technologies for packaging/delivery processes, e-commerce, etc.</a:t>
                      </a:r>
                    </a:p>
                  </a:txBody>
                  <a:tcPr/>
                </a:tc>
                <a:extLst>
                  <a:ext uri="{0D108BD9-81ED-4DB2-BD59-A6C34878D82A}">
                    <a16:rowId xmlns:a16="http://schemas.microsoft.com/office/drawing/2014/main" val="2430175423"/>
                  </a:ext>
                </a:extLst>
              </a:tr>
              <a:tr h="268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Waste management </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the whole treatment/proceeding of products from collection to recycling, etc.</a:t>
                      </a:r>
                    </a:p>
                  </a:txBody>
                  <a:tcPr/>
                </a:tc>
                <a:extLst>
                  <a:ext uri="{0D108BD9-81ED-4DB2-BD59-A6C34878D82A}">
                    <a16:rowId xmlns:a16="http://schemas.microsoft.com/office/drawing/2014/main" val="1213875916"/>
                  </a:ext>
                </a:extLst>
              </a:tr>
              <a:tr h="253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Wood processing </a:t>
                      </a:r>
                      <a:endParaRPr lang="fr-B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timber and rubber processing, etc.</a:t>
                      </a:r>
                    </a:p>
                  </a:txBody>
                  <a:tcPr/>
                </a:tc>
                <a:extLst>
                  <a:ext uri="{0D108BD9-81ED-4DB2-BD59-A6C34878D82A}">
                    <a16:rowId xmlns:a16="http://schemas.microsoft.com/office/drawing/2014/main" val="1755388587"/>
                  </a:ext>
                </a:extLst>
              </a:tr>
              <a:tr h="431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smtClean="0"/>
                        <a:t>Mining processing</a:t>
                      </a:r>
                      <a:endParaRPr lang="fr-BE" sz="1050" dirty="0"/>
                    </a:p>
                  </a:txBody>
                  <a:tcPr/>
                </a:tc>
                <a:tc>
                  <a:txBody>
                    <a:bodyPr/>
                    <a:lstStyle/>
                    <a:p>
                      <a:pPr marL="0" indent="0">
                        <a:spcBef>
                          <a:spcPts val="800"/>
                        </a:spcBef>
                        <a:buNone/>
                      </a:pPr>
                      <a:r>
                        <a:rPr lang="en-US" sz="1050" i="1" dirty="0" smtClean="0">
                          <a:solidFill>
                            <a:srgbClr val="C00000"/>
                          </a:solidFill>
                        </a:rPr>
                        <a:t>(this sector only applies to Lot 2 – Central Asia)</a:t>
                      </a:r>
                    </a:p>
                  </a:txBody>
                  <a:tcPr/>
                </a:tc>
                <a:extLst>
                  <a:ext uri="{0D108BD9-81ED-4DB2-BD59-A6C34878D82A}">
                    <a16:rowId xmlns:a16="http://schemas.microsoft.com/office/drawing/2014/main" val="3662897903"/>
                  </a:ext>
                </a:extLst>
              </a:tr>
            </a:tbl>
          </a:graphicData>
        </a:graphic>
      </p:graphicFrame>
      <p:pic>
        <p:nvPicPr>
          <p:cNvPr id="10" name="Picture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112928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07504" y="1052215"/>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sz="2800" i="1" kern="0" dirty="0" smtClean="0">
                <a:solidFill>
                  <a:srgbClr val="C00000"/>
                </a:solidFill>
              </a:rPr>
              <a:t>New</a:t>
            </a:r>
            <a:r>
              <a:rPr lang="fr-BE" kern="0" dirty="0" smtClean="0">
                <a:solidFill>
                  <a:srgbClr val="C00000"/>
                </a:solidFill>
              </a:rPr>
              <a:t> </a:t>
            </a:r>
            <a:r>
              <a:rPr lang="fr-BE" kern="0" dirty="0" smtClean="0"/>
              <a:t>- </a:t>
            </a:r>
            <a:r>
              <a:rPr lang="fr-BE" kern="0" dirty="0" err="1" smtClean="0"/>
              <a:t>Sectors</a:t>
            </a:r>
            <a:endParaRPr lang="fr-BE" kern="0" dirty="0"/>
          </a:p>
          <a:p>
            <a:endParaRPr lang="en-GB" sz="800" dirty="0" smtClean="0"/>
          </a:p>
          <a:p>
            <a:pPr marL="0"/>
            <a:r>
              <a:rPr lang="en-GB" sz="1700" dirty="0" smtClean="0"/>
              <a:t>However, </a:t>
            </a:r>
            <a:r>
              <a:rPr lang="en-US" sz="1700" dirty="0" smtClean="0"/>
              <a:t>actions </a:t>
            </a:r>
            <a:r>
              <a:rPr lang="en-US" sz="1700" dirty="0"/>
              <a:t>targeting “</a:t>
            </a:r>
            <a:r>
              <a:rPr lang="en-US" sz="1700" u="sng" dirty="0">
                <a:solidFill>
                  <a:schemeClr val="accent1">
                    <a:lumMod val="50000"/>
                  </a:schemeClr>
                </a:solidFill>
              </a:rPr>
              <a:t>Specific priority sectors in-country</a:t>
            </a:r>
            <a:r>
              <a:rPr lang="en-US" sz="1700" dirty="0"/>
              <a:t>” will receive </a:t>
            </a:r>
            <a:r>
              <a:rPr lang="en-US" sz="1700" u="sng" dirty="0"/>
              <a:t>higher score </a:t>
            </a:r>
            <a:r>
              <a:rPr lang="en-US" sz="1700" dirty="0"/>
              <a:t>during the evaluation. </a:t>
            </a:r>
            <a:endParaRPr lang="en-GB" sz="1700" dirty="0"/>
          </a:p>
        </p:txBody>
      </p:sp>
      <p:pic>
        <p:nvPicPr>
          <p:cNvPr id="2" name="Picture 1"/>
          <p:cNvPicPr>
            <a:picLocks noChangeAspect="1"/>
          </p:cNvPicPr>
          <p:nvPr/>
        </p:nvPicPr>
        <p:blipFill>
          <a:blip r:embed="rId2"/>
          <a:stretch>
            <a:fillRect/>
          </a:stretch>
        </p:blipFill>
        <p:spPr>
          <a:xfrm>
            <a:off x="251520" y="2132856"/>
            <a:ext cx="4105448" cy="4560101"/>
          </a:xfrm>
          <a:prstGeom prst="rect">
            <a:avLst/>
          </a:prstGeom>
        </p:spPr>
      </p:pic>
      <p:pic>
        <p:nvPicPr>
          <p:cNvPr id="3" name="Picture 2"/>
          <p:cNvPicPr>
            <a:picLocks noChangeAspect="1"/>
          </p:cNvPicPr>
          <p:nvPr/>
        </p:nvPicPr>
        <p:blipFill>
          <a:blip r:embed="rId3"/>
          <a:stretch>
            <a:fillRect/>
          </a:stretch>
        </p:blipFill>
        <p:spPr>
          <a:xfrm>
            <a:off x="4515523" y="2132856"/>
            <a:ext cx="4016917" cy="2067024"/>
          </a:xfrm>
          <a:prstGeom prst="rect">
            <a:avLst/>
          </a:prstGeom>
        </p:spPr>
      </p:pic>
      <p:sp>
        <p:nvSpPr>
          <p:cNvPr id="6" name="Rectangle 5"/>
          <p:cNvSpPr/>
          <p:nvPr/>
        </p:nvSpPr>
        <p:spPr>
          <a:xfrm>
            <a:off x="4723781" y="4725144"/>
            <a:ext cx="3600400" cy="1323439"/>
          </a:xfrm>
          <a:prstGeom prst="rect">
            <a:avLst/>
          </a:prstGeom>
          <a:solidFill>
            <a:schemeClr val="accent2">
              <a:lumMod val="20000"/>
              <a:lumOff val="80000"/>
            </a:schemeClr>
          </a:solidFill>
          <a:ln>
            <a:solidFill>
              <a:schemeClr val="tx1"/>
            </a:solidFill>
          </a:ln>
        </p:spPr>
        <p:txBody>
          <a:bodyPr wrap="square">
            <a:spAutoFit/>
          </a:bodyPr>
          <a:lstStyle/>
          <a:p>
            <a:pPr algn="ctr"/>
            <a:r>
              <a:rPr lang="fr-BE" sz="2000" b="1" kern="0" dirty="0" smtClean="0">
                <a:solidFill>
                  <a:srgbClr val="C00000"/>
                </a:solidFill>
              </a:rPr>
              <a:t>The </a:t>
            </a:r>
            <a:r>
              <a:rPr lang="fr-BE" sz="2000" b="1" kern="0" dirty="0" err="1" smtClean="0">
                <a:solidFill>
                  <a:srgbClr val="C00000"/>
                </a:solidFill>
              </a:rPr>
              <a:t>list</a:t>
            </a:r>
            <a:r>
              <a:rPr lang="fr-BE" sz="2000" b="1" kern="0" dirty="0" smtClean="0">
                <a:solidFill>
                  <a:srgbClr val="C00000"/>
                </a:solidFill>
              </a:rPr>
              <a:t> of </a:t>
            </a:r>
            <a:r>
              <a:rPr lang="fr-BE" sz="2000" b="1" kern="0" dirty="0" err="1" smtClean="0">
                <a:solidFill>
                  <a:srgbClr val="C00000"/>
                </a:solidFill>
              </a:rPr>
              <a:t>sectors</a:t>
            </a:r>
            <a:r>
              <a:rPr lang="fr-BE" sz="2000" b="1" kern="0" dirty="0" smtClean="0">
                <a:solidFill>
                  <a:srgbClr val="C00000"/>
                </a:solidFill>
              </a:rPr>
              <a:t> by countries </a:t>
            </a:r>
            <a:r>
              <a:rPr lang="fr-BE" sz="2000" b="1" kern="0" dirty="0" err="1" smtClean="0">
                <a:solidFill>
                  <a:srgbClr val="C00000"/>
                </a:solidFill>
              </a:rPr>
              <a:t>is</a:t>
            </a:r>
            <a:r>
              <a:rPr lang="fr-BE" sz="2000" b="1" kern="0" dirty="0" smtClean="0">
                <a:solidFill>
                  <a:srgbClr val="C00000"/>
                </a:solidFill>
              </a:rPr>
              <a:t> </a:t>
            </a:r>
            <a:r>
              <a:rPr lang="fr-BE" sz="2000" b="1" kern="0" dirty="0" err="1" smtClean="0">
                <a:solidFill>
                  <a:srgbClr val="C00000"/>
                </a:solidFill>
              </a:rPr>
              <a:t>available</a:t>
            </a:r>
            <a:r>
              <a:rPr lang="fr-BE" sz="2000" b="1" kern="0" dirty="0" smtClean="0">
                <a:solidFill>
                  <a:srgbClr val="C00000"/>
                </a:solidFill>
              </a:rPr>
              <a:t> at page 7 of the guidelines!</a:t>
            </a:r>
            <a:endParaRPr lang="fr-BE" sz="1050" b="1" kern="0" dirty="0">
              <a:solidFill>
                <a:srgbClr val="C00000"/>
              </a:solidFill>
            </a:endParaRPr>
          </a:p>
        </p:txBody>
      </p:sp>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638930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07504" y="1052215"/>
            <a:ext cx="8820472"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sz="2800" i="1" kern="0" dirty="0" smtClean="0">
                <a:solidFill>
                  <a:srgbClr val="C00000"/>
                </a:solidFill>
              </a:rPr>
              <a:t>New</a:t>
            </a:r>
            <a:r>
              <a:rPr lang="fr-BE" kern="0" dirty="0" smtClean="0">
                <a:solidFill>
                  <a:srgbClr val="C00000"/>
                </a:solidFill>
              </a:rPr>
              <a:t> </a:t>
            </a:r>
            <a:r>
              <a:rPr lang="fr-BE" kern="0" dirty="0" smtClean="0"/>
              <a:t>- </a:t>
            </a:r>
            <a:r>
              <a:rPr lang="fr-BE" kern="0" dirty="0" err="1" smtClean="0"/>
              <a:t>Sectors</a:t>
            </a:r>
            <a:endParaRPr lang="fr-BE" kern="0" dirty="0"/>
          </a:p>
        </p:txBody>
      </p:sp>
      <p:sp>
        <p:nvSpPr>
          <p:cNvPr id="6" name="Rectangle 5"/>
          <p:cNvSpPr/>
          <p:nvPr/>
        </p:nvSpPr>
        <p:spPr>
          <a:xfrm>
            <a:off x="1547664" y="2181064"/>
            <a:ext cx="6192688" cy="1323439"/>
          </a:xfrm>
          <a:prstGeom prst="rect">
            <a:avLst/>
          </a:prstGeom>
          <a:solidFill>
            <a:schemeClr val="accent2">
              <a:lumMod val="20000"/>
              <a:lumOff val="80000"/>
            </a:schemeClr>
          </a:solidFill>
          <a:ln>
            <a:solidFill>
              <a:schemeClr val="tx1"/>
            </a:solidFill>
          </a:ln>
        </p:spPr>
        <p:txBody>
          <a:bodyPr wrap="square">
            <a:spAutoFit/>
          </a:bodyPr>
          <a:lstStyle/>
          <a:p>
            <a:pPr algn="ctr"/>
            <a:r>
              <a:rPr lang="fr-BE" sz="2000" b="1" kern="0" dirty="0" smtClean="0">
                <a:solidFill>
                  <a:srgbClr val="C00000"/>
                </a:solidFill>
              </a:rPr>
              <a:t>The programme </a:t>
            </a:r>
            <a:r>
              <a:rPr lang="fr-BE" sz="2000" b="1" kern="0" dirty="0" err="1" smtClean="0">
                <a:solidFill>
                  <a:srgbClr val="C00000"/>
                </a:solidFill>
              </a:rPr>
              <a:t>is</a:t>
            </a:r>
            <a:r>
              <a:rPr lang="fr-BE" sz="2000" b="1" kern="0" dirty="0" smtClean="0">
                <a:solidFill>
                  <a:srgbClr val="C00000"/>
                </a:solidFill>
              </a:rPr>
              <a:t> about </a:t>
            </a:r>
            <a:r>
              <a:rPr lang="fr-BE" sz="2000" b="1" kern="0" dirty="0" err="1" smtClean="0">
                <a:solidFill>
                  <a:srgbClr val="C00000"/>
                </a:solidFill>
              </a:rPr>
              <a:t>improving</a:t>
            </a:r>
            <a:r>
              <a:rPr lang="fr-BE" sz="2000" b="1" kern="0" dirty="0" smtClean="0">
                <a:solidFill>
                  <a:srgbClr val="C00000"/>
                </a:solidFill>
              </a:rPr>
              <a:t> the </a:t>
            </a:r>
            <a:r>
              <a:rPr lang="fr-BE" sz="2000" b="1" u="sng" kern="0" dirty="0" smtClean="0">
                <a:solidFill>
                  <a:srgbClr val="C00000"/>
                </a:solidFill>
              </a:rPr>
              <a:t>production </a:t>
            </a:r>
            <a:r>
              <a:rPr lang="fr-BE" sz="2000" b="1" u="sng" kern="0" dirty="0" err="1" smtClean="0">
                <a:solidFill>
                  <a:srgbClr val="C00000"/>
                </a:solidFill>
              </a:rPr>
              <a:t>processing</a:t>
            </a:r>
            <a:r>
              <a:rPr lang="fr-BE" sz="2000" b="1" u="sng" kern="0" dirty="0" smtClean="0">
                <a:solidFill>
                  <a:srgbClr val="C00000"/>
                </a:solidFill>
              </a:rPr>
              <a:t>/</a:t>
            </a:r>
            <a:r>
              <a:rPr lang="fr-BE" sz="2000" b="1" u="sng" kern="0" dirty="0" err="1" smtClean="0">
                <a:solidFill>
                  <a:srgbClr val="C00000"/>
                </a:solidFill>
              </a:rPr>
              <a:t>methods</a:t>
            </a:r>
            <a:r>
              <a:rPr lang="fr-BE" sz="2000" b="1" u="sng" kern="0" dirty="0" smtClean="0">
                <a:solidFill>
                  <a:srgbClr val="C00000"/>
                </a:solidFill>
              </a:rPr>
              <a:t> </a:t>
            </a:r>
            <a:r>
              <a:rPr lang="fr-BE" sz="2000" b="1" kern="0" dirty="0" smtClean="0">
                <a:solidFill>
                  <a:srgbClr val="C00000"/>
                </a:solidFill>
              </a:rPr>
              <a:t>and not about the </a:t>
            </a:r>
            <a:r>
              <a:rPr lang="fr-BE" sz="2000" b="1" kern="0" dirty="0" err="1" smtClean="0">
                <a:solidFill>
                  <a:srgbClr val="C00000"/>
                </a:solidFill>
              </a:rPr>
              <a:t>primary</a:t>
            </a:r>
            <a:r>
              <a:rPr lang="fr-BE" sz="2000" b="1" kern="0" dirty="0" smtClean="0">
                <a:solidFill>
                  <a:srgbClr val="C00000"/>
                </a:solidFill>
              </a:rPr>
              <a:t> production or </a:t>
            </a:r>
            <a:r>
              <a:rPr lang="fr-BE" sz="2000" b="1" kern="0" dirty="0" err="1" smtClean="0">
                <a:solidFill>
                  <a:srgbClr val="C00000"/>
                </a:solidFill>
              </a:rPr>
              <a:t>raw-materials</a:t>
            </a:r>
            <a:r>
              <a:rPr lang="fr-BE" sz="2000" b="1" kern="0" dirty="0" smtClean="0">
                <a:solidFill>
                  <a:srgbClr val="C00000"/>
                </a:solidFill>
              </a:rPr>
              <a:t>!</a:t>
            </a:r>
            <a:endParaRPr lang="fr-BE" sz="1050" b="1" kern="0" dirty="0">
              <a:solidFill>
                <a:srgbClr val="C00000"/>
              </a:solidFill>
            </a:endParaRPr>
          </a:p>
        </p:txBody>
      </p:sp>
      <p:pic>
        <p:nvPicPr>
          <p:cNvPr id="5" name="Picture 4"/>
          <p:cNvPicPr>
            <a:picLocks noChangeAspect="1"/>
          </p:cNvPicPr>
          <p:nvPr/>
        </p:nvPicPr>
        <p:blipFill>
          <a:blip r:embed="rId2"/>
          <a:stretch>
            <a:fillRect/>
          </a:stretch>
        </p:blipFill>
        <p:spPr>
          <a:xfrm>
            <a:off x="755576" y="3645024"/>
            <a:ext cx="7632848" cy="2282147"/>
          </a:xfrm>
          <a:prstGeom prst="rect">
            <a:avLst/>
          </a:prstGeom>
        </p:spPr>
      </p:pic>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413583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Duration and size of </a:t>
            </a:r>
            <a:r>
              <a:rPr lang="fr-BE" dirty="0" err="1" smtClean="0"/>
              <a:t>grants</a:t>
            </a:r>
            <a:endParaRPr lang="fr-BE" dirty="0"/>
          </a:p>
        </p:txBody>
      </p:sp>
      <p:sp>
        <p:nvSpPr>
          <p:cNvPr id="3" name="Content Placeholder 2"/>
          <p:cNvSpPr>
            <a:spLocks noGrp="1"/>
          </p:cNvSpPr>
          <p:nvPr>
            <p:ph idx="1"/>
          </p:nvPr>
        </p:nvSpPr>
        <p:spPr>
          <a:xfrm>
            <a:off x="611560" y="2636291"/>
            <a:ext cx="8229600" cy="3529013"/>
          </a:xfrm>
        </p:spPr>
        <p:txBody>
          <a:bodyPr/>
          <a:lstStyle/>
          <a:p>
            <a:pPr marL="0" indent="0">
              <a:buNone/>
            </a:pPr>
            <a:r>
              <a:rPr lang="fr-BE" sz="2000" b="1" i="0" u="sng" dirty="0" smtClean="0"/>
              <a:t>Duration of the </a:t>
            </a:r>
            <a:r>
              <a:rPr lang="fr-BE" sz="2000" b="1" i="0" u="sng" dirty="0" err="1" smtClean="0"/>
              <a:t>project</a:t>
            </a:r>
            <a:r>
              <a:rPr lang="fr-BE" sz="2000" i="0" dirty="0" smtClean="0"/>
              <a:t>: </a:t>
            </a:r>
            <a:r>
              <a:rPr lang="fr-BE" sz="1600" b="1" dirty="0">
                <a:solidFill>
                  <a:schemeClr val="accent5">
                    <a:lumMod val="50000"/>
                  </a:schemeClr>
                </a:solidFill>
              </a:rPr>
              <a:t>36-48 </a:t>
            </a:r>
            <a:r>
              <a:rPr lang="fr-BE" sz="1600" b="1" dirty="0" err="1">
                <a:solidFill>
                  <a:schemeClr val="accent5">
                    <a:lumMod val="50000"/>
                  </a:schemeClr>
                </a:solidFill>
              </a:rPr>
              <a:t>months</a:t>
            </a:r>
            <a:endParaRPr lang="fr-BE" sz="1600" b="1" dirty="0">
              <a:solidFill>
                <a:schemeClr val="accent5">
                  <a:lumMod val="50000"/>
                </a:schemeClr>
              </a:solidFill>
            </a:endParaRPr>
          </a:p>
          <a:p>
            <a:pPr marL="0" indent="0">
              <a:buNone/>
            </a:pPr>
            <a:endParaRPr lang="fr-BE" sz="2000" i="0" dirty="0"/>
          </a:p>
          <a:p>
            <a:pPr marL="0" indent="0">
              <a:buNone/>
            </a:pPr>
            <a:r>
              <a:rPr lang="fr-BE" sz="2000" b="1" i="0" u="sng" dirty="0" smtClean="0"/>
              <a:t>Size of </a:t>
            </a:r>
            <a:r>
              <a:rPr lang="fr-BE" sz="2000" b="1" i="0" u="sng" dirty="0" err="1" smtClean="0"/>
              <a:t>grants</a:t>
            </a:r>
            <a:r>
              <a:rPr lang="fr-BE" sz="2000" i="0" dirty="0" smtClean="0"/>
              <a:t>: </a:t>
            </a:r>
            <a:r>
              <a:rPr lang="fr-BE" sz="1600" b="1" dirty="0">
                <a:solidFill>
                  <a:schemeClr val="accent5">
                    <a:lumMod val="50000"/>
                  </a:schemeClr>
                </a:solidFill>
              </a:rPr>
              <a:t>EUR 1-3 million</a:t>
            </a:r>
          </a:p>
          <a:p>
            <a:pPr marL="0" indent="0">
              <a:buNone/>
            </a:pPr>
            <a:endParaRPr lang="fr-BE" sz="2000" i="0" dirty="0"/>
          </a:p>
          <a:p>
            <a:pPr marL="0" indent="0">
              <a:buNone/>
            </a:pPr>
            <a:r>
              <a:rPr lang="fr-BE" sz="2000" b="1" i="0" u="sng" dirty="0" smtClean="0"/>
              <a:t>Total </a:t>
            </a:r>
            <a:r>
              <a:rPr lang="fr-BE" sz="2000" b="1" i="0" u="sng" dirty="0" err="1" smtClean="0"/>
              <a:t>eligible</a:t>
            </a:r>
            <a:r>
              <a:rPr lang="fr-BE" sz="2000" b="1" i="0" u="sng" dirty="0" smtClean="0"/>
              <a:t> </a:t>
            </a:r>
            <a:r>
              <a:rPr lang="fr-BE" sz="2000" b="1" i="0" u="sng" dirty="0" err="1" smtClean="0"/>
              <a:t>costs</a:t>
            </a:r>
            <a:r>
              <a:rPr lang="fr-BE" sz="2000" b="1" i="0" u="sng" dirty="0" smtClean="0"/>
              <a:t> of the action</a:t>
            </a:r>
            <a:r>
              <a:rPr lang="fr-BE" sz="2000" i="0" dirty="0" smtClean="0"/>
              <a:t>:</a:t>
            </a:r>
          </a:p>
          <a:p>
            <a:pPr lvl="1">
              <a:spcBef>
                <a:spcPts val="1000"/>
              </a:spcBef>
            </a:pPr>
            <a:r>
              <a:rPr lang="fr-BE" sz="1600" i="1" dirty="0">
                <a:solidFill>
                  <a:schemeClr val="accent5">
                    <a:lumMod val="50000"/>
                  </a:schemeClr>
                </a:solidFill>
                <a:ea typeface="+mn-ea"/>
                <a:cs typeface="+mn-cs"/>
              </a:rPr>
              <a:t>Minimum: </a:t>
            </a:r>
            <a:r>
              <a:rPr lang="en-GB" sz="1600" i="1" dirty="0">
                <a:solidFill>
                  <a:schemeClr val="accent5">
                    <a:lumMod val="50000"/>
                  </a:schemeClr>
                </a:solidFill>
                <a:ea typeface="+mn-ea"/>
                <a:cs typeface="+mn-cs"/>
              </a:rPr>
              <a:t>50% </a:t>
            </a:r>
            <a:r>
              <a:rPr lang="en-GB" sz="1400" b="0" dirty="0">
                <a:ea typeface="+mn-ea"/>
                <a:cs typeface="+mn-cs"/>
              </a:rPr>
              <a:t>of the total eligible costs of the action</a:t>
            </a:r>
          </a:p>
          <a:p>
            <a:pPr lvl="1">
              <a:spcBef>
                <a:spcPts val="1000"/>
              </a:spcBef>
            </a:pPr>
            <a:r>
              <a:rPr lang="en-GB" sz="1600" i="1" dirty="0">
                <a:solidFill>
                  <a:schemeClr val="accent5">
                    <a:lumMod val="50000"/>
                  </a:schemeClr>
                </a:solidFill>
                <a:ea typeface="+mn-ea"/>
                <a:cs typeface="+mn-cs"/>
              </a:rPr>
              <a:t>Maximum: 80% </a:t>
            </a:r>
            <a:r>
              <a:rPr lang="en-GB" sz="1400" b="0" dirty="0">
                <a:ea typeface="+mn-ea"/>
                <a:cs typeface="+mn-cs"/>
              </a:rPr>
              <a:t>of the total eligible costs of the action (</a:t>
            </a:r>
            <a:r>
              <a:rPr lang="en-GB" sz="1600" i="1" dirty="0">
                <a:solidFill>
                  <a:schemeClr val="accent5">
                    <a:lumMod val="50000"/>
                  </a:schemeClr>
                </a:solidFill>
                <a:ea typeface="+mn-ea"/>
                <a:cs typeface="+mn-cs"/>
              </a:rPr>
              <a:t>90%</a:t>
            </a:r>
            <a:r>
              <a:rPr lang="en-GB" sz="1400" b="0" dirty="0">
                <a:ea typeface="+mn-ea"/>
                <a:cs typeface="+mn-cs"/>
              </a:rPr>
              <a:t> for actions taking place in Least Developed Countries-</a:t>
            </a:r>
            <a:r>
              <a:rPr lang="en-GB" sz="1600" i="1" dirty="0">
                <a:solidFill>
                  <a:schemeClr val="accent5">
                    <a:lumMod val="50000"/>
                  </a:schemeClr>
                </a:solidFill>
                <a:ea typeface="+mn-ea"/>
                <a:cs typeface="+mn-cs"/>
              </a:rPr>
              <a:t>LDC</a:t>
            </a:r>
            <a:r>
              <a:rPr lang="en-GB" sz="1400" b="0" dirty="0">
                <a:ea typeface="+mn-ea"/>
                <a:cs typeface="+mn-cs"/>
              </a:rPr>
              <a:t>) </a:t>
            </a:r>
            <a:endParaRPr lang="fr-BE" sz="1400" b="0" dirty="0">
              <a:ea typeface="+mn-ea"/>
              <a:cs typeface="+mn-cs"/>
            </a:endParaRPr>
          </a:p>
        </p:txBody>
      </p:sp>
      <p:sp>
        <p:nvSpPr>
          <p:cNvPr id="4" name="Rectangle 3"/>
          <p:cNvSpPr/>
          <p:nvPr/>
        </p:nvSpPr>
        <p:spPr>
          <a:xfrm>
            <a:off x="107504" y="5947682"/>
            <a:ext cx="7326560" cy="276999"/>
          </a:xfrm>
          <a:prstGeom prst="rect">
            <a:avLst/>
          </a:prstGeom>
        </p:spPr>
        <p:txBody>
          <a:bodyPr wrap="square">
            <a:spAutoFit/>
          </a:bodyPr>
          <a:lstStyle/>
          <a:p>
            <a:r>
              <a:rPr lang="en-GB" b="1" dirty="0" smtClean="0">
                <a:solidFill>
                  <a:srgbClr val="C00000"/>
                </a:solidFill>
              </a:rPr>
              <a:t>LDC = Afghanistan</a:t>
            </a:r>
            <a:r>
              <a:rPr lang="en-GB" b="1" dirty="0">
                <a:solidFill>
                  <a:srgbClr val="C00000"/>
                </a:solidFill>
              </a:rPr>
              <a:t>, Bangladesh, Bhutan, Cambodia, Laos, Myanmar and Nepal.</a:t>
            </a:r>
            <a:endParaRPr lang="fr-BE" b="1" dirty="0">
              <a:solidFill>
                <a:srgbClr val="C00000"/>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246069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052736"/>
            <a:ext cx="8229600" cy="936625"/>
          </a:xfrm>
        </p:spPr>
        <p:txBody>
          <a:bodyPr/>
          <a:lstStyle/>
          <a:p>
            <a:r>
              <a:rPr lang="fr-BE" dirty="0" err="1" smtClean="0"/>
              <a:t>Partnership</a:t>
            </a:r>
            <a:r>
              <a:rPr lang="fr-BE" dirty="0" smtClean="0"/>
              <a:t> </a:t>
            </a:r>
            <a:r>
              <a:rPr lang="fr-BE" dirty="0" smtClean="0"/>
              <a:t>composition (1)</a:t>
            </a:r>
            <a:endParaRPr lang="fr-BE" dirty="0"/>
          </a:p>
        </p:txBody>
      </p:sp>
      <p:sp>
        <p:nvSpPr>
          <p:cNvPr id="3" name="Content Placeholder 2"/>
          <p:cNvSpPr>
            <a:spLocks noGrp="1"/>
          </p:cNvSpPr>
          <p:nvPr>
            <p:ph idx="1"/>
          </p:nvPr>
        </p:nvSpPr>
        <p:spPr>
          <a:xfrm>
            <a:off x="395288" y="1988840"/>
            <a:ext cx="8229600" cy="2317508"/>
          </a:xfrm>
        </p:spPr>
        <p:txBody>
          <a:bodyPr/>
          <a:lstStyle/>
          <a:p>
            <a:pPr marL="0" indent="0">
              <a:buNone/>
            </a:pPr>
            <a:r>
              <a:rPr lang="en-GB" sz="1600" i="0" dirty="0"/>
              <a:t>Each proposal should be </a:t>
            </a:r>
            <a:r>
              <a:rPr lang="en-GB" sz="1600" i="0" dirty="0" smtClean="0"/>
              <a:t>submitted </a:t>
            </a:r>
            <a:r>
              <a:rPr lang="en-GB" sz="1600" i="0" dirty="0"/>
              <a:t>by a partnership composed </a:t>
            </a:r>
            <a:r>
              <a:rPr lang="en-GB" sz="1600" b="1" i="0" dirty="0">
                <a:solidFill>
                  <a:schemeClr val="accent1">
                    <a:lumMod val="50000"/>
                  </a:schemeClr>
                </a:solidFill>
              </a:rPr>
              <a:t>at least by one lead applicant and one co-applicant</a:t>
            </a:r>
            <a:r>
              <a:rPr lang="en-GB" sz="1600" i="0" dirty="0"/>
              <a:t>. </a:t>
            </a:r>
            <a:endParaRPr lang="en-GB" sz="1600" i="0" dirty="0" smtClean="0"/>
          </a:p>
          <a:p>
            <a:pPr marL="0" indent="0">
              <a:buNone/>
            </a:pPr>
            <a:endParaRPr lang="en-GB" sz="1600" i="0" dirty="0"/>
          </a:p>
          <a:p>
            <a:pPr marL="0" indent="0">
              <a:buNone/>
            </a:pPr>
            <a:r>
              <a:rPr lang="en-GB" sz="1600" i="0" dirty="0" smtClean="0"/>
              <a:t>The </a:t>
            </a:r>
            <a:r>
              <a:rPr lang="en-GB" sz="1600" i="0" dirty="0"/>
              <a:t>partnership has to </a:t>
            </a:r>
            <a:r>
              <a:rPr lang="en-GB" sz="1600" i="0" u="sng" dirty="0"/>
              <a:t>include:</a:t>
            </a:r>
            <a:endParaRPr lang="fr-BE" sz="1600" i="0" dirty="0"/>
          </a:p>
          <a:p>
            <a:pPr lvl="1">
              <a:spcBef>
                <a:spcPts val="1000"/>
              </a:spcBef>
              <a:buFont typeface="Wingdings" panose="05000000000000000000" pitchFamily="2" charset="2"/>
              <a:buChar char="§"/>
            </a:pPr>
            <a:r>
              <a:rPr lang="en-GB" sz="1400" b="1" i="0" u="sng" dirty="0" smtClean="0"/>
              <a:t>at </a:t>
            </a:r>
            <a:r>
              <a:rPr lang="en-GB" sz="1400" b="1" i="0" u="sng" dirty="0"/>
              <a:t>least one</a:t>
            </a:r>
            <a:r>
              <a:rPr lang="en-GB" sz="1400" b="1" i="0" dirty="0"/>
              <a:t> </a:t>
            </a:r>
            <a:r>
              <a:rPr lang="en-GB" sz="1400" i="0" dirty="0"/>
              <a:t>organisation from a </a:t>
            </a:r>
            <a:r>
              <a:rPr lang="en-GB" sz="1400" b="1" i="0" dirty="0">
                <a:solidFill>
                  <a:schemeClr val="accent5">
                    <a:lumMod val="50000"/>
                  </a:schemeClr>
                </a:solidFill>
              </a:rPr>
              <a:t>Member State of the European Union </a:t>
            </a:r>
            <a:r>
              <a:rPr lang="en-GB" sz="1400" i="0" dirty="0"/>
              <a:t>/ European Economic Area or an international organisation </a:t>
            </a:r>
            <a:endParaRPr lang="fr-BE" sz="1400" i="0" dirty="0"/>
          </a:p>
          <a:p>
            <a:pPr marL="457200" lvl="1" indent="0">
              <a:spcBef>
                <a:spcPts val="1000"/>
              </a:spcBef>
              <a:buNone/>
            </a:pPr>
            <a:r>
              <a:rPr lang="en-GB" sz="1400" b="1" u="sng" dirty="0"/>
              <a:t>AND</a:t>
            </a:r>
            <a:r>
              <a:rPr lang="en-GB" sz="1400" i="0" dirty="0"/>
              <a:t> </a:t>
            </a:r>
            <a:endParaRPr lang="fr-BE" sz="1400" i="0" dirty="0"/>
          </a:p>
          <a:p>
            <a:pPr lvl="1">
              <a:spcBef>
                <a:spcPts val="1000"/>
              </a:spcBef>
              <a:buFont typeface="Wingdings" panose="05000000000000000000" pitchFamily="2" charset="2"/>
              <a:buChar char="§"/>
            </a:pPr>
            <a:r>
              <a:rPr lang="en-GB" sz="1400" b="1" i="0" u="sng" dirty="0"/>
              <a:t>at least one </a:t>
            </a:r>
            <a:r>
              <a:rPr lang="en-GB" sz="1400" i="0" dirty="0"/>
              <a:t>organisation from an eligible </a:t>
            </a:r>
            <a:r>
              <a:rPr lang="en-GB" sz="1400" b="1" i="0" dirty="0">
                <a:solidFill>
                  <a:schemeClr val="accent5">
                    <a:lumMod val="50000"/>
                  </a:schemeClr>
                </a:solidFill>
              </a:rPr>
              <a:t>Asian or Central Asian country </a:t>
            </a:r>
            <a:r>
              <a:rPr lang="en-GB" sz="1400" i="0" dirty="0"/>
              <a:t>belonging either to Lot 1 </a:t>
            </a:r>
            <a:r>
              <a:rPr lang="en-GB" sz="1400" i="0" dirty="0" smtClean="0"/>
              <a:t>or to Lot </a:t>
            </a:r>
            <a:r>
              <a:rPr lang="en-GB" sz="1400" i="0" dirty="0"/>
              <a:t>2</a:t>
            </a:r>
            <a:r>
              <a:rPr lang="en-GB" sz="1400" i="0" dirty="0" smtClean="0"/>
              <a:t>.</a:t>
            </a:r>
            <a:endParaRPr lang="fr-BE" sz="1400" i="0" dirty="0"/>
          </a:p>
        </p:txBody>
      </p:sp>
      <p:sp>
        <p:nvSpPr>
          <p:cNvPr id="4" name="Rectangle 3"/>
          <p:cNvSpPr/>
          <p:nvPr/>
        </p:nvSpPr>
        <p:spPr>
          <a:xfrm>
            <a:off x="899592" y="5085184"/>
            <a:ext cx="7488832" cy="1169551"/>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a:spAutoFit/>
          </a:bodyPr>
          <a:lstStyle/>
          <a:p>
            <a:pPr algn="ctr"/>
            <a:r>
              <a:rPr lang="en-GB" sz="1400" b="1" u="sng" dirty="0" smtClean="0">
                <a:solidFill>
                  <a:srgbClr val="C00000"/>
                </a:solidFill>
              </a:rPr>
              <a:t>Attention</a:t>
            </a:r>
            <a:r>
              <a:rPr lang="en-GB" sz="1400" b="1" dirty="0" smtClean="0">
                <a:solidFill>
                  <a:srgbClr val="C00000"/>
                </a:solidFill>
              </a:rPr>
              <a:t>: for Asian and Central Asian organisations the action should take place only in the country in which the organisation if registered.</a:t>
            </a:r>
          </a:p>
          <a:p>
            <a:pPr algn="ctr"/>
            <a:endParaRPr lang="en-GB" sz="1400" b="1" dirty="0">
              <a:solidFill>
                <a:srgbClr val="C00000"/>
              </a:solidFill>
            </a:endParaRPr>
          </a:p>
          <a:p>
            <a:pPr algn="ctr"/>
            <a:r>
              <a:rPr lang="en-GB" sz="1400" u="sng" dirty="0" smtClean="0">
                <a:solidFill>
                  <a:srgbClr val="C00000"/>
                </a:solidFill>
              </a:rPr>
              <a:t>Example: an organisation registered in Sri Lanka cannot implement an action in India but only in Sri Lanka itself! </a:t>
            </a:r>
            <a:endParaRPr lang="fr-BE" sz="1400" u="sng" dirty="0">
              <a:solidFill>
                <a:srgbClr val="C00000"/>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249790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1340768"/>
            <a:ext cx="8229600" cy="936625"/>
          </a:xfrm>
        </p:spPr>
        <p:txBody>
          <a:bodyPr/>
          <a:lstStyle/>
          <a:p>
            <a:pPr algn="ctr"/>
            <a:r>
              <a:rPr lang="en-GB" altLang="en-US" dirty="0" smtClean="0"/>
              <a:t>Information session - Agenda</a:t>
            </a:r>
          </a:p>
        </p:txBody>
      </p:sp>
      <p:sp>
        <p:nvSpPr>
          <p:cNvPr id="3" name="Content Placeholder 2"/>
          <p:cNvSpPr>
            <a:spLocks noGrp="1"/>
          </p:cNvSpPr>
          <p:nvPr>
            <p:ph idx="1"/>
          </p:nvPr>
        </p:nvSpPr>
        <p:spPr>
          <a:xfrm>
            <a:off x="801539" y="2564904"/>
            <a:ext cx="7417593" cy="3384352"/>
          </a:xfrm>
        </p:spPr>
        <p:txBody>
          <a:bodyPr/>
          <a:lstStyle/>
          <a:p>
            <a:pPr marL="0" indent="0">
              <a:spcBef>
                <a:spcPts val="1800"/>
              </a:spcBef>
              <a:buNone/>
            </a:pPr>
            <a:r>
              <a:rPr lang="en-GB" altLang="en-US" sz="1800" b="1" i="0" dirty="0" smtClean="0"/>
              <a:t>1. Overview</a:t>
            </a:r>
            <a:r>
              <a:rPr lang="en-US" altLang="en-US" sz="1800" b="1" i="0" dirty="0" smtClean="0"/>
              <a:t> </a:t>
            </a:r>
            <a:r>
              <a:rPr lang="en-US" altLang="en-US" sz="1800" b="1" i="0" dirty="0"/>
              <a:t>of </a:t>
            </a:r>
            <a:r>
              <a:rPr lang="en-US" altLang="en-US" sz="1800" b="1" i="0" dirty="0" smtClean="0"/>
              <a:t>SWITCH </a:t>
            </a:r>
            <a:r>
              <a:rPr lang="en-US" altLang="en-US" sz="1800" b="1" i="0" dirty="0"/>
              <a:t>Asia </a:t>
            </a:r>
            <a:r>
              <a:rPr lang="en-US" altLang="en-US" sz="1800" b="1" i="0" dirty="0" err="1" smtClean="0"/>
              <a:t>programme</a:t>
            </a:r>
            <a:endParaRPr lang="en-GB" altLang="en-US" sz="1800" i="0" dirty="0" smtClean="0"/>
          </a:p>
          <a:p>
            <a:pPr marL="0" indent="0">
              <a:spcBef>
                <a:spcPts val="1800"/>
              </a:spcBef>
              <a:buNone/>
            </a:pPr>
            <a:r>
              <a:rPr lang="en-GB" altLang="en-US" sz="1800" b="1" i="0" dirty="0" smtClean="0"/>
              <a:t>2. </a:t>
            </a:r>
            <a:r>
              <a:rPr lang="en-US" altLang="en-US" sz="1800" b="1" i="0" dirty="0"/>
              <a:t>Call for proposals: main </a:t>
            </a:r>
            <a:r>
              <a:rPr lang="en-US" altLang="en-US" sz="1800" b="1" i="0" dirty="0" smtClean="0"/>
              <a:t>information </a:t>
            </a:r>
            <a:endParaRPr lang="en-US" altLang="en-US" sz="1800" b="1" i="0" dirty="0" smtClean="0"/>
          </a:p>
          <a:p>
            <a:pPr marL="0" indent="0">
              <a:spcBef>
                <a:spcPts val="0"/>
              </a:spcBef>
              <a:buNone/>
            </a:pPr>
            <a:r>
              <a:rPr lang="en-US" altLang="en-US" sz="1600" i="0" dirty="0" smtClean="0">
                <a:solidFill>
                  <a:schemeClr val="bg1">
                    <a:lumMod val="50000"/>
                  </a:schemeClr>
                </a:solidFill>
              </a:rPr>
              <a:t>(</a:t>
            </a:r>
            <a:r>
              <a:rPr lang="en-US" altLang="en-US" sz="1600" i="0" dirty="0" smtClean="0">
                <a:solidFill>
                  <a:schemeClr val="bg1">
                    <a:lumMod val="50000"/>
                  </a:schemeClr>
                </a:solidFill>
              </a:rPr>
              <a:t>objectives, priorities, target groups, geographical coverage, duration, type of activity, etc</a:t>
            </a:r>
            <a:r>
              <a:rPr lang="en-US" altLang="en-US" sz="1600" i="0" dirty="0" smtClean="0">
                <a:solidFill>
                  <a:schemeClr val="bg1">
                    <a:lumMod val="50000"/>
                  </a:schemeClr>
                </a:solidFill>
              </a:rPr>
              <a:t>.)</a:t>
            </a:r>
            <a:endParaRPr lang="en-US" altLang="en-US" sz="1600" i="0" dirty="0">
              <a:solidFill>
                <a:schemeClr val="bg1">
                  <a:lumMod val="50000"/>
                </a:schemeClr>
              </a:solidFill>
            </a:endParaRPr>
          </a:p>
          <a:p>
            <a:pPr marL="0" indent="0">
              <a:spcBef>
                <a:spcPts val="1800"/>
              </a:spcBef>
              <a:buNone/>
            </a:pPr>
            <a:r>
              <a:rPr lang="en-GB" altLang="en-US" sz="1800" b="1" i="0" dirty="0" smtClean="0"/>
              <a:t>3. </a:t>
            </a:r>
            <a:r>
              <a:rPr lang="en-US" altLang="en-US" sz="1800" b="1" i="0" dirty="0"/>
              <a:t>Call for proposals: finance and contracts </a:t>
            </a:r>
            <a:r>
              <a:rPr lang="en-US" altLang="en-US" sz="1800" b="1" i="0" dirty="0" smtClean="0"/>
              <a:t>rules </a:t>
            </a:r>
            <a:endParaRPr lang="en-US" altLang="en-US" sz="1800" b="1" i="0" dirty="0" smtClean="0"/>
          </a:p>
          <a:p>
            <a:pPr marL="0" indent="0">
              <a:spcBef>
                <a:spcPts val="0"/>
              </a:spcBef>
              <a:buNone/>
            </a:pPr>
            <a:r>
              <a:rPr lang="en-US" altLang="en-US" sz="1600" i="0" dirty="0">
                <a:solidFill>
                  <a:schemeClr val="bg1">
                    <a:lumMod val="50000"/>
                  </a:schemeClr>
                </a:solidFill>
              </a:rPr>
              <a:t>(</a:t>
            </a:r>
            <a:r>
              <a:rPr lang="en-US" altLang="en-US" sz="1600" i="0" dirty="0">
                <a:solidFill>
                  <a:schemeClr val="bg1">
                    <a:lumMod val="50000"/>
                  </a:schemeClr>
                </a:solidFill>
              </a:rPr>
              <a:t>eligibility criteria, costs, submission rules, etc</a:t>
            </a:r>
            <a:r>
              <a:rPr lang="en-US" altLang="en-US" sz="1600" i="0" dirty="0" smtClean="0">
                <a:solidFill>
                  <a:schemeClr val="bg1">
                    <a:lumMod val="50000"/>
                  </a:schemeClr>
                </a:solidFill>
              </a:rPr>
              <a:t>.)</a:t>
            </a:r>
            <a:endParaRPr lang="en-US" altLang="en-US" sz="1600" i="0" dirty="0">
              <a:solidFill>
                <a:schemeClr val="bg1">
                  <a:lumMod val="50000"/>
                </a:schemeClr>
              </a:solidFill>
            </a:endParaRPr>
          </a:p>
          <a:p>
            <a:pPr marL="0" indent="0">
              <a:spcBef>
                <a:spcPts val="1800"/>
              </a:spcBef>
              <a:buNone/>
            </a:pPr>
            <a:r>
              <a:rPr lang="en-US" altLang="en-US" sz="1800" b="1" i="0" dirty="0" smtClean="0"/>
              <a:t>4. </a:t>
            </a:r>
            <a:r>
              <a:rPr lang="en-US" altLang="en-US" sz="1800" b="1" i="0" dirty="0" smtClean="0"/>
              <a:t>How to apply and procedures to follow</a:t>
            </a:r>
          </a:p>
          <a:p>
            <a:pPr marL="0" indent="0">
              <a:spcBef>
                <a:spcPts val="1800"/>
              </a:spcBef>
              <a:buNone/>
            </a:pPr>
            <a:r>
              <a:rPr lang="en-US" altLang="en-US" sz="1800" b="1" i="0" dirty="0" smtClean="0"/>
              <a:t>5. Indicative calendar</a:t>
            </a:r>
            <a:endParaRPr lang="en-GB" altLang="en-US" sz="1800" i="0" dirty="0" smtClean="0"/>
          </a:p>
        </p:txBody>
      </p:sp>
      <p:sp>
        <p:nvSpPr>
          <p:cNvPr id="4100" name="Left Brace 3"/>
          <p:cNvSpPr>
            <a:spLocks/>
          </p:cNvSpPr>
          <p:nvPr/>
        </p:nvSpPr>
        <p:spPr bwMode="auto">
          <a:xfrm>
            <a:off x="1066006" y="2924175"/>
            <a:ext cx="46037" cy="1873250"/>
          </a:xfrm>
          <a:prstGeom prst="leftBrace">
            <a:avLst>
              <a:gd name="adj1" fmla="val 8289"/>
              <a:gd name="adj2" fmla="val 50000"/>
            </a:avLst>
          </a:prstGeom>
          <a:noFill/>
          <a:ln w="9525" algn="ctr">
            <a:noFill/>
            <a:round/>
            <a:headEnd/>
            <a:tailEnd/>
          </a:ln>
          <a:effectLst/>
        </p:spPr>
        <p:txBody>
          <a:bodyPr anchor="ctr"/>
          <a:lstStyle/>
          <a:p>
            <a:pPr marL="3175"/>
            <a:endParaRPr lang="en-US" alt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404525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1" end="1"/>
                                            </p:txEl>
                                          </p:spTgt>
                                        </p:tgtEl>
                                        <p:attrNameLst>
                                          <p:attrName>style.opacity</p:attrName>
                                        </p:attrNameLst>
                                      </p:cBhvr>
                                      <p:to>
                                        <p:strVal val="0.5"/>
                                      </p:to>
                                    </p:set>
                                    <p:animEffect filter="image" prLst="opacity: 0.5">
                                      <p:cBhvr rctx="IE">
                                        <p:cTn id="12" dur="indefinite"/>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2" end="2"/>
                                            </p:txEl>
                                          </p:spTgt>
                                        </p:tgtEl>
                                        <p:attrNameLst>
                                          <p:attrName>style.opacity</p:attrName>
                                        </p:attrNameLst>
                                      </p:cBhvr>
                                      <p:to>
                                        <p:strVal val="0.5"/>
                                      </p:to>
                                    </p:set>
                                    <p:animEffect filter="image" prLst="opacity: 0.5">
                                      <p:cBhvr rctx="IE">
                                        <p:cTn id="17" dur="indefinite"/>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3">
                                            <p:txEl>
                                              <p:pRg st="3" end="3"/>
                                            </p:txEl>
                                          </p:spTgt>
                                        </p:tgtEl>
                                        <p:attrNameLst>
                                          <p:attrName>style.opacity</p:attrName>
                                        </p:attrNameLst>
                                      </p:cBhvr>
                                      <p:to>
                                        <p:strVal val="0.5"/>
                                      </p:to>
                                    </p:set>
                                    <p:animEffect filter="image" prLst="opacity: 0.5">
                                      <p:cBhvr rctx="IE">
                                        <p:cTn id="22" dur="indefinite"/>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3">
                                            <p:txEl>
                                              <p:pRg st="4" end="4"/>
                                            </p:txEl>
                                          </p:spTgt>
                                        </p:tgtEl>
                                        <p:attrNameLst>
                                          <p:attrName>style.opacity</p:attrName>
                                        </p:attrNameLst>
                                      </p:cBhvr>
                                      <p:to>
                                        <p:strVal val="0.5"/>
                                      </p:to>
                                    </p:set>
                                    <p:animEffect filter="image" prLst="opacity: 0.5">
                                      <p:cBhvr rctx="IE">
                                        <p:cTn id="27" dur="indefinite"/>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3">
                                            <p:txEl>
                                              <p:pRg st="5" end="5"/>
                                            </p:txEl>
                                          </p:spTgt>
                                        </p:tgtEl>
                                        <p:attrNameLst>
                                          <p:attrName>style.opacity</p:attrName>
                                        </p:attrNameLst>
                                      </p:cBhvr>
                                      <p:to>
                                        <p:strVal val="0.5"/>
                                      </p:to>
                                    </p:set>
                                    <p:animEffect filter="image" prLst="opacity: 0.5">
                                      <p:cBhvr rctx="IE">
                                        <p:cTn id="32" dur="indefinite"/>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3">
                                            <p:txEl>
                                              <p:pRg st="6" end="6"/>
                                            </p:txEl>
                                          </p:spTgt>
                                        </p:tgtEl>
                                        <p:attrNameLst>
                                          <p:attrName>style.opacity</p:attrName>
                                        </p:attrNameLst>
                                      </p:cBhvr>
                                      <p:to>
                                        <p:strVal val="0.5"/>
                                      </p:to>
                                    </p:set>
                                    <p:animEffect filter="image" prLst="opacity: 0.5">
                                      <p:cBhvr rctx="IE">
                                        <p:cTn id="37"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052736"/>
            <a:ext cx="8229600" cy="936625"/>
          </a:xfrm>
        </p:spPr>
        <p:txBody>
          <a:bodyPr/>
          <a:lstStyle/>
          <a:p>
            <a:r>
              <a:rPr lang="fr-BE" dirty="0" err="1" smtClean="0"/>
              <a:t>Partnership</a:t>
            </a:r>
            <a:r>
              <a:rPr lang="fr-BE" dirty="0" smtClean="0"/>
              <a:t> </a:t>
            </a:r>
            <a:r>
              <a:rPr lang="fr-BE" dirty="0" smtClean="0"/>
              <a:t>composition (2)</a:t>
            </a:r>
            <a:endParaRPr lang="fr-BE" dirty="0"/>
          </a:p>
        </p:txBody>
      </p:sp>
      <p:sp>
        <p:nvSpPr>
          <p:cNvPr id="3" name="Content Placeholder 2"/>
          <p:cNvSpPr>
            <a:spLocks noGrp="1"/>
          </p:cNvSpPr>
          <p:nvPr>
            <p:ph idx="1"/>
          </p:nvPr>
        </p:nvSpPr>
        <p:spPr>
          <a:xfrm>
            <a:off x="395288" y="2348359"/>
            <a:ext cx="8229600" cy="1008112"/>
          </a:xfrm>
        </p:spPr>
        <p:txBody>
          <a:bodyPr/>
          <a:lstStyle/>
          <a:p>
            <a:pPr marL="0" indent="0">
              <a:buNone/>
            </a:pPr>
            <a:r>
              <a:rPr lang="fr-BE" sz="2000" i="0" u="sng" dirty="0" err="1" smtClean="0"/>
              <a:t>Reminder</a:t>
            </a:r>
            <a:r>
              <a:rPr lang="fr-BE" sz="2000" i="0" u="sng" dirty="0" smtClean="0"/>
              <a:t>:</a:t>
            </a:r>
            <a:r>
              <a:rPr lang="fr-BE" sz="2000" i="0" dirty="0" smtClean="0"/>
              <a:t> </a:t>
            </a:r>
            <a:r>
              <a:rPr lang="fr-BE" sz="2000" b="1" i="0" dirty="0" smtClean="0">
                <a:solidFill>
                  <a:schemeClr val="accent1">
                    <a:lumMod val="50000"/>
                  </a:schemeClr>
                </a:solidFill>
              </a:rPr>
              <a:t>Multi-countries </a:t>
            </a:r>
            <a:r>
              <a:rPr lang="fr-BE" sz="2000" b="1" i="0" dirty="0" err="1" smtClean="0">
                <a:solidFill>
                  <a:schemeClr val="accent1">
                    <a:lumMod val="50000"/>
                  </a:schemeClr>
                </a:solidFill>
              </a:rPr>
              <a:t>proposals</a:t>
            </a:r>
            <a:r>
              <a:rPr lang="fr-BE" sz="2000" b="1" i="0" dirty="0" smtClean="0">
                <a:solidFill>
                  <a:schemeClr val="accent1">
                    <a:lumMod val="50000"/>
                  </a:schemeClr>
                </a:solidFill>
              </a:rPr>
              <a:t> are possible </a:t>
            </a:r>
            <a:r>
              <a:rPr lang="fr-BE" sz="2000" i="0" dirty="0" smtClean="0"/>
              <a:t>as long as the countries </a:t>
            </a:r>
            <a:r>
              <a:rPr lang="fr-BE" sz="2000" i="0" dirty="0" err="1" smtClean="0"/>
              <a:t>belong</a:t>
            </a:r>
            <a:r>
              <a:rPr lang="fr-BE" sz="2000" i="0" dirty="0" smtClean="0"/>
              <a:t> to </a:t>
            </a:r>
            <a:r>
              <a:rPr lang="fr-BE" sz="2000" b="1" i="0" u="sng" dirty="0" smtClean="0">
                <a:solidFill>
                  <a:schemeClr val="accent1">
                    <a:lumMod val="50000"/>
                  </a:schemeClr>
                </a:solidFill>
              </a:rPr>
              <a:t>the </a:t>
            </a:r>
            <a:r>
              <a:rPr lang="fr-BE" sz="2000" b="1" i="0" u="sng" dirty="0" err="1" smtClean="0">
                <a:solidFill>
                  <a:schemeClr val="accent1">
                    <a:lumMod val="50000"/>
                  </a:schemeClr>
                </a:solidFill>
              </a:rPr>
              <a:t>same</a:t>
            </a:r>
            <a:r>
              <a:rPr lang="fr-BE" sz="2000" b="1" i="0" u="sng" dirty="0" smtClean="0">
                <a:solidFill>
                  <a:schemeClr val="accent1">
                    <a:lumMod val="50000"/>
                  </a:schemeClr>
                </a:solidFill>
              </a:rPr>
              <a:t> Lot</a:t>
            </a:r>
            <a:r>
              <a:rPr lang="fr-BE" sz="2000" i="0" dirty="0" smtClean="0"/>
              <a:t>!</a:t>
            </a:r>
            <a:endParaRPr lang="fr-BE" sz="1800" i="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6" name="Rectangle 5"/>
          <p:cNvSpPr/>
          <p:nvPr/>
        </p:nvSpPr>
        <p:spPr>
          <a:xfrm>
            <a:off x="1377740" y="3702096"/>
            <a:ext cx="6264696" cy="1446550"/>
          </a:xfrm>
          <a:prstGeom prst="rect">
            <a:avLst/>
          </a:prstGeom>
          <a:solidFill>
            <a:schemeClr val="accent1"/>
          </a:solidFill>
          <a:ln w="19050" cmpd="thickThin">
            <a:solidFill>
              <a:srgbClr val="FF0000"/>
            </a:solidFill>
          </a:ln>
        </p:spPr>
        <p:txBody>
          <a:bodyPr wrap="square">
            <a:spAutoFit/>
          </a:bodyPr>
          <a:lstStyle/>
          <a:p>
            <a:r>
              <a:rPr lang="en-GB" sz="1600" b="1" u="sng" dirty="0" smtClean="0">
                <a:solidFill>
                  <a:schemeClr val="tx1"/>
                </a:solidFill>
              </a:rPr>
              <a:t>EXAMPLES</a:t>
            </a:r>
            <a:endParaRPr lang="en-GB" sz="1400" dirty="0">
              <a:solidFill>
                <a:schemeClr val="tx1"/>
              </a:solidFill>
            </a:endParaRPr>
          </a:p>
          <a:p>
            <a:pPr marL="171450" indent="-171450">
              <a:spcBef>
                <a:spcPts val="1200"/>
              </a:spcBef>
              <a:buFont typeface="Arial" panose="020B0604020202020204" pitchFamily="34" charset="0"/>
              <a:buChar char="•"/>
            </a:pPr>
            <a:r>
              <a:rPr lang="en-GB" sz="1400" b="1" dirty="0" smtClean="0"/>
              <a:t>Afghanistan </a:t>
            </a:r>
            <a:r>
              <a:rPr lang="en-GB" sz="1400" b="1" dirty="0" smtClean="0"/>
              <a:t>+ </a:t>
            </a:r>
            <a:r>
              <a:rPr lang="fi-FI" sz="1400" b="1" dirty="0" smtClean="0"/>
              <a:t>Uzbekistan </a:t>
            </a:r>
            <a:r>
              <a:rPr lang="fi-FI" sz="1400" dirty="0" smtClean="0"/>
              <a:t>is </a:t>
            </a:r>
            <a:r>
              <a:rPr lang="fi-FI" sz="1400" b="1" dirty="0" smtClean="0">
                <a:solidFill>
                  <a:srgbClr val="C00000"/>
                </a:solidFill>
              </a:rPr>
              <a:t>NOT ELIGIBLE! (Lot1+Lot2)</a:t>
            </a:r>
            <a:endParaRPr lang="fi-FI" sz="1400" b="1" dirty="0">
              <a:solidFill>
                <a:srgbClr val="C00000"/>
              </a:solidFill>
            </a:endParaRPr>
          </a:p>
          <a:p>
            <a:pPr marL="171450" indent="-171450">
              <a:spcBef>
                <a:spcPts val="1200"/>
              </a:spcBef>
              <a:buFont typeface="Arial" panose="020B0604020202020204" pitchFamily="34" charset="0"/>
              <a:buChar char="•"/>
            </a:pPr>
            <a:r>
              <a:rPr lang="en-GB" sz="1400" b="1" dirty="0" smtClean="0"/>
              <a:t>Afghanistan </a:t>
            </a:r>
            <a:r>
              <a:rPr lang="en-GB" sz="1400" b="1" dirty="0"/>
              <a:t>+ </a:t>
            </a:r>
            <a:r>
              <a:rPr lang="fi-FI" sz="1400" b="1" dirty="0"/>
              <a:t>Pakistan is ELIGIBLE (LOT 1).</a:t>
            </a:r>
          </a:p>
          <a:p>
            <a:pPr marL="171450" indent="-171450">
              <a:spcBef>
                <a:spcPts val="1200"/>
              </a:spcBef>
              <a:buFont typeface="Arial" panose="020B0604020202020204" pitchFamily="34" charset="0"/>
              <a:buChar char="•"/>
            </a:pPr>
            <a:r>
              <a:rPr lang="fi-FI" sz="1400" b="1" dirty="0" smtClean="0"/>
              <a:t>Uzbekistan </a:t>
            </a:r>
            <a:r>
              <a:rPr lang="fi-FI" sz="1400" b="1" dirty="0"/>
              <a:t>+ </a:t>
            </a:r>
            <a:r>
              <a:rPr lang="fi-FI" sz="1400" b="1" dirty="0" err="1"/>
              <a:t>Tajikistan</a:t>
            </a:r>
            <a:r>
              <a:rPr lang="fi-FI" sz="1400" b="1" dirty="0"/>
              <a:t> is ELIGIBLE (LOT 2).</a:t>
            </a:r>
          </a:p>
        </p:txBody>
      </p:sp>
    </p:spTree>
    <p:extLst>
      <p:ext uri="{BB962C8B-B14F-4D97-AF65-F5344CB8AC3E}">
        <p14:creationId xmlns:p14="http://schemas.microsoft.com/office/powerpoint/2010/main" val="187767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052736"/>
            <a:ext cx="8229600" cy="936625"/>
          </a:xfrm>
        </p:spPr>
        <p:txBody>
          <a:bodyPr/>
          <a:lstStyle/>
          <a:p>
            <a:r>
              <a:rPr lang="fr-BE" dirty="0" err="1" smtClean="0"/>
              <a:t>Partnership</a:t>
            </a:r>
            <a:r>
              <a:rPr lang="fr-BE" dirty="0" smtClean="0"/>
              <a:t> </a:t>
            </a:r>
            <a:r>
              <a:rPr lang="fr-BE" dirty="0" smtClean="0"/>
              <a:t>composition (3)</a:t>
            </a:r>
            <a:endParaRPr lang="fr-BE" dirty="0"/>
          </a:p>
        </p:txBody>
      </p:sp>
      <p:sp>
        <p:nvSpPr>
          <p:cNvPr id="3" name="Content Placeholder 2"/>
          <p:cNvSpPr>
            <a:spLocks noGrp="1"/>
          </p:cNvSpPr>
          <p:nvPr>
            <p:ph idx="1"/>
          </p:nvPr>
        </p:nvSpPr>
        <p:spPr>
          <a:xfrm>
            <a:off x="621656" y="2348880"/>
            <a:ext cx="7776864" cy="3744416"/>
          </a:xfrm>
        </p:spPr>
        <p:txBody>
          <a:bodyPr/>
          <a:lstStyle/>
          <a:p>
            <a:pPr marL="0" indent="0" algn="just">
              <a:buNone/>
            </a:pPr>
            <a:r>
              <a:rPr lang="en-GB" sz="1600" i="0" dirty="0"/>
              <a:t>The </a:t>
            </a:r>
            <a:r>
              <a:rPr lang="en-GB" sz="1600" b="1" i="0" u="sng" dirty="0">
                <a:solidFill>
                  <a:schemeClr val="accent1">
                    <a:lumMod val="50000"/>
                  </a:schemeClr>
                </a:solidFill>
              </a:rPr>
              <a:t>role of each</a:t>
            </a:r>
            <a:r>
              <a:rPr lang="en-GB" sz="1600" b="1" i="0" dirty="0">
                <a:solidFill>
                  <a:schemeClr val="accent1">
                    <a:lumMod val="50000"/>
                  </a:schemeClr>
                </a:solidFill>
              </a:rPr>
              <a:t> </a:t>
            </a:r>
            <a:r>
              <a:rPr lang="en-GB" sz="1600" i="0" dirty="0"/>
              <a:t>partnership member organisation </a:t>
            </a:r>
            <a:r>
              <a:rPr lang="en-GB" sz="1600" b="1" i="0" u="sng" dirty="0">
                <a:solidFill>
                  <a:schemeClr val="accent1">
                    <a:lumMod val="50000"/>
                  </a:schemeClr>
                </a:solidFill>
              </a:rPr>
              <a:t>must be clearly explained</a:t>
            </a:r>
            <a:r>
              <a:rPr lang="en-GB" sz="1600" b="1" i="0" dirty="0">
                <a:solidFill>
                  <a:schemeClr val="accent1">
                    <a:lumMod val="50000"/>
                  </a:schemeClr>
                </a:solidFill>
              </a:rPr>
              <a:t> </a:t>
            </a:r>
            <a:r>
              <a:rPr lang="en-GB" sz="1600" i="0" dirty="0"/>
              <a:t>in the proposal. </a:t>
            </a:r>
            <a:endParaRPr lang="en-GB" sz="1600" i="0" dirty="0" smtClean="0"/>
          </a:p>
          <a:p>
            <a:pPr marL="0" indent="0" algn="just">
              <a:buNone/>
            </a:pPr>
            <a:endParaRPr lang="en-GB" sz="1600" i="0" dirty="0"/>
          </a:p>
          <a:p>
            <a:pPr marL="0" indent="0" algn="just">
              <a:buNone/>
            </a:pPr>
            <a:r>
              <a:rPr lang="en-GB" sz="1600" i="0" dirty="0" smtClean="0"/>
              <a:t>Even </a:t>
            </a:r>
            <a:r>
              <a:rPr lang="en-GB" sz="1600" i="0" dirty="0"/>
              <a:t>though the contracting authority concludes a contract with the lead applicant, </a:t>
            </a:r>
            <a:r>
              <a:rPr lang="en-GB" sz="1600" b="1" i="0" u="sng" dirty="0"/>
              <a:t>the co-applicant(s)/affiliated entities should be shown to actively contribute to the implementation of the project</a:t>
            </a:r>
            <a:r>
              <a:rPr lang="en-GB" sz="1600" i="0" dirty="0"/>
              <a:t>. </a:t>
            </a:r>
            <a:endParaRPr lang="en-GB" sz="1600" i="0" dirty="0" smtClean="0"/>
          </a:p>
          <a:p>
            <a:pPr marL="0" indent="0" algn="just">
              <a:buNone/>
            </a:pPr>
            <a:endParaRPr lang="en-GB" sz="1600" i="0" dirty="0"/>
          </a:p>
          <a:p>
            <a:pPr marL="0" indent="0" algn="just">
              <a:buNone/>
            </a:pPr>
            <a:r>
              <a:rPr lang="en-GB" sz="1600" i="0" dirty="0" smtClean="0"/>
              <a:t>It </a:t>
            </a:r>
            <a:r>
              <a:rPr lang="en-GB" sz="1600" i="0" dirty="0"/>
              <a:t>is strongly </a:t>
            </a:r>
            <a:r>
              <a:rPr lang="en-GB" sz="1600" i="0" u="sng" dirty="0"/>
              <a:t>recommended</a:t>
            </a:r>
            <a:r>
              <a:rPr lang="en-GB" sz="1600" i="0" dirty="0"/>
              <a:t> that the applicant and its co-applicant(s) draw up an agreement defining the technical and financial rights and obligations of each partnership member. A clear written allocation of responsibilities and a balanced distribution of costs will contribute to the partnership’s </a:t>
            </a:r>
            <a:r>
              <a:rPr lang="en-GB" sz="1600" i="0" dirty="0" smtClean="0"/>
              <a:t>success.</a:t>
            </a:r>
            <a:endParaRPr lang="fr-BE" sz="1600" i="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3460621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Type of action</a:t>
            </a:r>
            <a:endParaRPr lang="fr-BE" dirty="0"/>
          </a:p>
        </p:txBody>
      </p:sp>
      <p:sp>
        <p:nvSpPr>
          <p:cNvPr id="3" name="Content Placeholder 2"/>
          <p:cNvSpPr>
            <a:spLocks noGrp="1"/>
          </p:cNvSpPr>
          <p:nvPr>
            <p:ph idx="1"/>
          </p:nvPr>
        </p:nvSpPr>
        <p:spPr>
          <a:xfrm>
            <a:off x="395288" y="2564904"/>
            <a:ext cx="8229600" cy="3024336"/>
          </a:xfrm>
        </p:spPr>
        <p:txBody>
          <a:bodyPr/>
          <a:lstStyle/>
          <a:p>
            <a:pPr lvl="1"/>
            <a:r>
              <a:rPr lang="en-GB" b="0" dirty="0" smtClean="0"/>
              <a:t>Envisage </a:t>
            </a:r>
            <a:r>
              <a:rPr lang="en-GB" dirty="0" smtClean="0">
                <a:solidFill>
                  <a:schemeClr val="accent5">
                    <a:lumMod val="50000"/>
                  </a:schemeClr>
                </a:solidFill>
              </a:rPr>
              <a:t>replication mechanisms</a:t>
            </a:r>
          </a:p>
          <a:p>
            <a:pPr lvl="1"/>
            <a:r>
              <a:rPr lang="en-GB" b="0" dirty="0"/>
              <a:t>B</a:t>
            </a:r>
            <a:r>
              <a:rPr lang="en-GB" b="0" dirty="0" smtClean="0"/>
              <a:t>uild </a:t>
            </a:r>
            <a:r>
              <a:rPr lang="en-GB" b="0" dirty="0"/>
              <a:t>upon </a:t>
            </a:r>
            <a:r>
              <a:rPr lang="en-GB" dirty="0">
                <a:solidFill>
                  <a:schemeClr val="accent5">
                    <a:lumMod val="50000"/>
                  </a:schemeClr>
                </a:solidFill>
              </a:rPr>
              <a:t>existing capacity </a:t>
            </a:r>
            <a:r>
              <a:rPr lang="en-GB" b="0" dirty="0"/>
              <a:t>and best practices developed </a:t>
            </a:r>
            <a:r>
              <a:rPr lang="en-GB" b="0" dirty="0" smtClean="0"/>
              <a:t>in the past (by the programme)</a:t>
            </a:r>
          </a:p>
          <a:p>
            <a:pPr lvl="1"/>
            <a:r>
              <a:rPr lang="en-GB" b="0" dirty="0" smtClean="0"/>
              <a:t>Go </a:t>
            </a:r>
            <a:r>
              <a:rPr lang="en-GB" dirty="0" smtClean="0">
                <a:solidFill>
                  <a:schemeClr val="accent5">
                    <a:lumMod val="50000"/>
                  </a:schemeClr>
                </a:solidFill>
              </a:rPr>
              <a:t>beyond </a:t>
            </a:r>
            <a:r>
              <a:rPr lang="en-GB" dirty="0">
                <a:solidFill>
                  <a:schemeClr val="accent5">
                    <a:lumMod val="50000"/>
                  </a:schemeClr>
                </a:solidFill>
              </a:rPr>
              <a:t>preparatory </a:t>
            </a:r>
            <a:r>
              <a:rPr lang="en-GB" dirty="0" smtClean="0">
                <a:solidFill>
                  <a:schemeClr val="accent5">
                    <a:lumMod val="50000"/>
                  </a:schemeClr>
                </a:solidFill>
              </a:rPr>
              <a:t>activities </a:t>
            </a:r>
            <a:r>
              <a:rPr lang="en-GB" b="0" dirty="0" smtClean="0"/>
              <a:t>(studies, etc.)</a:t>
            </a:r>
          </a:p>
          <a:p>
            <a:pPr lvl="1"/>
            <a:r>
              <a:rPr lang="en-GB" u="sng" dirty="0">
                <a:solidFill>
                  <a:schemeClr val="accent5">
                    <a:lumMod val="50000"/>
                  </a:schemeClr>
                </a:solidFill>
              </a:rPr>
              <a:t>Test new </a:t>
            </a:r>
            <a:r>
              <a:rPr lang="en-GB" u="sng" dirty="0" smtClean="0">
                <a:solidFill>
                  <a:schemeClr val="accent5">
                    <a:lumMod val="50000"/>
                  </a:schemeClr>
                </a:solidFill>
              </a:rPr>
              <a:t>approaches!</a:t>
            </a:r>
            <a:endParaRPr lang="en-GB" u="sng" dirty="0">
              <a:solidFill>
                <a:schemeClr val="accent5">
                  <a:lumMod val="50000"/>
                </a:schemeClr>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3251" y="4221088"/>
            <a:ext cx="2357197" cy="235082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7932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1052736"/>
            <a:ext cx="8229600" cy="936625"/>
          </a:xfrm>
        </p:spPr>
        <p:txBody>
          <a:bodyPr/>
          <a:lstStyle/>
          <a:p>
            <a:r>
              <a:rPr lang="fr-BE" dirty="0" smtClean="0"/>
              <a:t>Type of </a:t>
            </a:r>
            <a:r>
              <a:rPr lang="fr-BE" dirty="0" err="1" smtClean="0"/>
              <a:t>activities</a:t>
            </a:r>
            <a:r>
              <a:rPr lang="fr-BE" dirty="0" smtClean="0"/>
              <a:t> – </a:t>
            </a:r>
            <a:r>
              <a:rPr lang="fr-BE" dirty="0" err="1"/>
              <a:t>E</a:t>
            </a:r>
            <a:r>
              <a:rPr lang="fr-BE" dirty="0" err="1" smtClean="0"/>
              <a:t>xamples</a:t>
            </a:r>
            <a:r>
              <a:rPr lang="fr-BE" dirty="0" smtClean="0"/>
              <a:t> </a:t>
            </a:r>
            <a:endParaRPr lang="fr-BE" dirty="0"/>
          </a:p>
        </p:txBody>
      </p:sp>
      <p:sp>
        <p:nvSpPr>
          <p:cNvPr id="3" name="Content Placeholder 2"/>
          <p:cNvSpPr>
            <a:spLocks noGrp="1"/>
          </p:cNvSpPr>
          <p:nvPr>
            <p:ph idx="1"/>
          </p:nvPr>
        </p:nvSpPr>
        <p:spPr>
          <a:xfrm>
            <a:off x="302840" y="2060848"/>
            <a:ext cx="8229600" cy="4409025"/>
          </a:xfrm>
        </p:spPr>
        <p:txBody>
          <a:bodyPr/>
          <a:lstStyle/>
          <a:p>
            <a:pPr lvl="1"/>
            <a:r>
              <a:rPr lang="en-GB" sz="1400" dirty="0" smtClean="0">
                <a:solidFill>
                  <a:schemeClr val="accent1">
                    <a:lumMod val="50000"/>
                  </a:schemeClr>
                </a:solidFill>
              </a:rPr>
              <a:t>Research </a:t>
            </a:r>
            <a:r>
              <a:rPr lang="en-GB" sz="1400" dirty="0">
                <a:solidFill>
                  <a:schemeClr val="accent1">
                    <a:lumMod val="50000"/>
                  </a:schemeClr>
                </a:solidFill>
              </a:rPr>
              <a:t>and design </a:t>
            </a:r>
            <a:r>
              <a:rPr lang="en-GB" sz="1400" b="0" dirty="0"/>
              <a:t>of products with lower environmental impact in the entire life cycle (including use and end-of-life stage)</a:t>
            </a:r>
          </a:p>
          <a:p>
            <a:pPr lvl="1"/>
            <a:r>
              <a:rPr lang="en-GB" sz="1400" dirty="0">
                <a:solidFill>
                  <a:schemeClr val="accent1">
                    <a:lumMod val="50000"/>
                  </a:schemeClr>
                </a:solidFill>
              </a:rPr>
              <a:t>Greening the public procurement</a:t>
            </a:r>
          </a:p>
          <a:p>
            <a:pPr lvl="1"/>
            <a:r>
              <a:rPr lang="en-GB" sz="1400" b="0" dirty="0"/>
              <a:t>Promoting </a:t>
            </a:r>
            <a:r>
              <a:rPr lang="en-GB" sz="1400" dirty="0">
                <a:solidFill>
                  <a:schemeClr val="accent1">
                    <a:lumMod val="50000"/>
                  </a:schemeClr>
                </a:solidFill>
              </a:rPr>
              <a:t>eco-labelling</a:t>
            </a:r>
            <a:r>
              <a:rPr lang="en-GB" sz="1400" b="0" dirty="0"/>
              <a:t> schemes</a:t>
            </a:r>
          </a:p>
          <a:p>
            <a:pPr lvl="1"/>
            <a:r>
              <a:rPr lang="en-GB" sz="1400" dirty="0">
                <a:solidFill>
                  <a:schemeClr val="accent1">
                    <a:lumMod val="50000"/>
                  </a:schemeClr>
                </a:solidFill>
              </a:rPr>
              <a:t>Greening the supply-chain</a:t>
            </a:r>
          </a:p>
          <a:p>
            <a:pPr lvl="1"/>
            <a:r>
              <a:rPr lang="en-GB" sz="1400" b="0" dirty="0"/>
              <a:t>Introducing </a:t>
            </a:r>
            <a:r>
              <a:rPr lang="en-GB" sz="1400" dirty="0">
                <a:solidFill>
                  <a:schemeClr val="accent1">
                    <a:lumMod val="50000"/>
                  </a:schemeClr>
                </a:solidFill>
              </a:rPr>
              <a:t>technical innovation </a:t>
            </a:r>
            <a:r>
              <a:rPr lang="en-GB" sz="1400" b="0" dirty="0"/>
              <a:t>and/or facilitating MSMEs funding for SCP-related innovations</a:t>
            </a:r>
          </a:p>
          <a:p>
            <a:pPr lvl="1"/>
            <a:r>
              <a:rPr lang="en-GB" sz="1400" b="0" dirty="0" smtClean="0"/>
              <a:t>Improved </a:t>
            </a:r>
            <a:r>
              <a:rPr lang="en-GB" sz="1400" dirty="0">
                <a:solidFill>
                  <a:schemeClr val="accent1">
                    <a:lumMod val="50000"/>
                  </a:schemeClr>
                </a:solidFill>
              </a:rPr>
              <a:t>resource</a:t>
            </a:r>
            <a:r>
              <a:rPr lang="en-GB" sz="1400" b="0" dirty="0"/>
              <a:t> </a:t>
            </a:r>
            <a:r>
              <a:rPr lang="en-GB" sz="1400" dirty="0">
                <a:solidFill>
                  <a:schemeClr val="accent1">
                    <a:lumMod val="50000"/>
                  </a:schemeClr>
                </a:solidFill>
              </a:rPr>
              <a:t>efficiency</a:t>
            </a:r>
            <a:r>
              <a:rPr lang="en-GB" sz="1400" b="0" dirty="0"/>
              <a:t> (materials, water, energy)</a:t>
            </a:r>
          </a:p>
          <a:p>
            <a:pPr lvl="1"/>
            <a:r>
              <a:rPr lang="en-GB" sz="1400" b="0" dirty="0" smtClean="0"/>
              <a:t>Reducing </a:t>
            </a:r>
            <a:r>
              <a:rPr lang="en-GB" sz="1400" b="0" dirty="0"/>
              <a:t>the environmental </a:t>
            </a:r>
            <a:r>
              <a:rPr lang="en-GB" sz="1400" dirty="0">
                <a:solidFill>
                  <a:schemeClr val="accent1">
                    <a:lumMod val="50000"/>
                  </a:schemeClr>
                </a:solidFill>
              </a:rPr>
              <a:t>impact</a:t>
            </a:r>
            <a:r>
              <a:rPr lang="en-GB" sz="1400" b="0" dirty="0"/>
              <a:t> of warehousing</a:t>
            </a:r>
          </a:p>
          <a:p>
            <a:pPr lvl="1"/>
            <a:r>
              <a:rPr lang="en-GB" sz="1400" b="0" dirty="0" smtClean="0"/>
              <a:t>Work </a:t>
            </a:r>
            <a:r>
              <a:rPr lang="en-GB" sz="1400" b="0" dirty="0"/>
              <a:t>with </a:t>
            </a:r>
            <a:r>
              <a:rPr lang="en-GB" sz="1400" dirty="0">
                <a:solidFill>
                  <a:schemeClr val="accent1">
                    <a:lumMod val="50000"/>
                  </a:schemeClr>
                </a:solidFill>
              </a:rPr>
              <a:t>retailers</a:t>
            </a:r>
          </a:p>
          <a:p>
            <a:pPr lvl="1"/>
            <a:r>
              <a:rPr lang="en-GB" sz="1400" b="0" dirty="0"/>
              <a:t>Promoting sustainable </a:t>
            </a:r>
            <a:r>
              <a:rPr lang="en-GB" sz="1400" dirty="0">
                <a:solidFill>
                  <a:schemeClr val="accent1">
                    <a:lumMod val="50000"/>
                  </a:schemeClr>
                </a:solidFill>
              </a:rPr>
              <a:t>e-commerce</a:t>
            </a:r>
            <a:endParaRPr lang="fr-BE" sz="1400" dirty="0">
              <a:solidFill>
                <a:schemeClr val="accent1">
                  <a:lumMod val="50000"/>
                </a:schemeClr>
              </a:solidFill>
            </a:endParaRPr>
          </a:p>
          <a:p>
            <a:pPr lvl="1"/>
            <a:r>
              <a:rPr lang="en-GB" sz="1400" dirty="0">
                <a:solidFill>
                  <a:schemeClr val="accent1">
                    <a:lumMod val="50000"/>
                  </a:schemeClr>
                </a:solidFill>
              </a:rPr>
              <a:t>Marketing</a:t>
            </a:r>
            <a:r>
              <a:rPr lang="en-GB" sz="1400" b="0" dirty="0"/>
              <a:t> of environmentally friendly products</a:t>
            </a:r>
          </a:p>
          <a:p>
            <a:pPr lvl="1"/>
            <a:r>
              <a:rPr lang="en-GB" sz="1400" dirty="0" smtClean="0">
                <a:solidFill>
                  <a:schemeClr val="accent1">
                    <a:lumMod val="50000"/>
                  </a:schemeClr>
                </a:solidFill>
              </a:rPr>
              <a:t>Re-use</a:t>
            </a:r>
            <a:r>
              <a:rPr lang="en-GB" sz="1400" dirty="0">
                <a:solidFill>
                  <a:schemeClr val="accent1">
                    <a:lumMod val="50000"/>
                  </a:schemeClr>
                </a:solidFill>
              </a:rPr>
              <a:t>, repair and recycle systems</a:t>
            </a:r>
          </a:p>
          <a:p>
            <a:pPr lvl="1"/>
            <a:r>
              <a:rPr lang="en-GB" sz="1400" b="0" dirty="0"/>
              <a:t>P</a:t>
            </a:r>
            <a:r>
              <a:rPr lang="en-GB" sz="1400" b="0" dirty="0" smtClean="0"/>
              <a:t>romotion </a:t>
            </a:r>
            <a:r>
              <a:rPr lang="en-GB" sz="1400" b="0" dirty="0"/>
              <a:t>of </a:t>
            </a:r>
            <a:r>
              <a:rPr lang="en-GB" sz="1400" dirty="0">
                <a:solidFill>
                  <a:schemeClr val="accent1">
                    <a:lumMod val="50000"/>
                  </a:schemeClr>
                </a:solidFill>
              </a:rPr>
              <a:t>waste</a:t>
            </a:r>
            <a:r>
              <a:rPr lang="en-GB" sz="1400" b="0" dirty="0"/>
              <a:t> </a:t>
            </a:r>
            <a:r>
              <a:rPr lang="en-GB" sz="1400" dirty="0">
                <a:solidFill>
                  <a:schemeClr val="accent1">
                    <a:lumMod val="50000"/>
                  </a:schemeClr>
                </a:solidFill>
              </a:rPr>
              <a:t>treatment</a:t>
            </a:r>
            <a:r>
              <a:rPr lang="en-GB" sz="1400" b="0" dirty="0"/>
              <a:t> by consumers</a:t>
            </a:r>
          </a:p>
          <a:p>
            <a:pPr lvl="1"/>
            <a:r>
              <a:rPr lang="en-GB" sz="1400" b="0" dirty="0"/>
              <a:t>Consumer </a:t>
            </a:r>
            <a:r>
              <a:rPr lang="en-GB" sz="1400" dirty="0">
                <a:solidFill>
                  <a:schemeClr val="accent1">
                    <a:lumMod val="50000"/>
                  </a:schemeClr>
                </a:solidFill>
              </a:rPr>
              <a:t>awareness</a:t>
            </a:r>
            <a:r>
              <a:rPr lang="en-GB" sz="1400" b="0" dirty="0"/>
              <a:t> raising and promoting sustainable </a:t>
            </a:r>
            <a:r>
              <a:rPr lang="en-GB" sz="1400" dirty="0">
                <a:solidFill>
                  <a:schemeClr val="accent1">
                    <a:lumMod val="50000"/>
                  </a:schemeClr>
                </a:solidFill>
              </a:rPr>
              <a:t>behaviours</a:t>
            </a:r>
          </a:p>
          <a:p>
            <a:pPr marL="457200" lvl="1" indent="0">
              <a:buNone/>
            </a:pPr>
            <a:endParaRPr lang="en-GB" sz="1400" b="0" dirty="0" smtClean="0"/>
          </a:p>
          <a:p>
            <a:pPr marL="457200" lvl="1" indent="0">
              <a:buNone/>
            </a:pPr>
            <a:r>
              <a:rPr lang="en-GB" sz="1400" dirty="0" smtClean="0">
                <a:solidFill>
                  <a:srgbClr val="C00000"/>
                </a:solidFill>
              </a:rPr>
              <a:t>Additional information at page 15 of the guidelines.</a:t>
            </a:r>
            <a:endParaRPr lang="en-GB" sz="14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322173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Type of action – </a:t>
            </a:r>
            <a:r>
              <a:rPr lang="en-GB" dirty="0" smtClean="0">
                <a:solidFill>
                  <a:srgbClr val="C00000"/>
                </a:solidFill>
              </a:rPr>
              <a:t>Ineligible</a:t>
            </a:r>
            <a:r>
              <a:rPr lang="fr-BE" dirty="0" smtClean="0"/>
              <a:t> </a:t>
            </a:r>
            <a:r>
              <a:rPr lang="fr-BE" dirty="0" smtClean="0">
                <a:solidFill>
                  <a:srgbClr val="C00000"/>
                </a:solidFill>
              </a:rPr>
              <a:t>actions</a:t>
            </a:r>
            <a:endParaRPr lang="fr-BE" dirty="0">
              <a:solidFill>
                <a:srgbClr val="C00000"/>
              </a:solidFill>
            </a:endParaRPr>
          </a:p>
        </p:txBody>
      </p:sp>
      <p:sp>
        <p:nvSpPr>
          <p:cNvPr id="3" name="Content Placeholder 2"/>
          <p:cNvSpPr>
            <a:spLocks noGrp="1"/>
          </p:cNvSpPr>
          <p:nvPr>
            <p:ph idx="1"/>
          </p:nvPr>
        </p:nvSpPr>
        <p:spPr>
          <a:xfrm>
            <a:off x="693540" y="2779613"/>
            <a:ext cx="7633096" cy="2808312"/>
          </a:xfrm>
        </p:spPr>
        <p:txBody>
          <a:bodyPr/>
          <a:lstStyle/>
          <a:p>
            <a:pPr marL="0" lvl="0" indent="0">
              <a:spcBef>
                <a:spcPts val="1200"/>
              </a:spcBef>
              <a:buNone/>
            </a:pPr>
            <a:r>
              <a:rPr lang="en-GB" sz="1800" i="0" dirty="0" smtClean="0"/>
              <a:t>- actions </a:t>
            </a:r>
            <a:r>
              <a:rPr lang="en-GB" sz="1800" i="0" dirty="0"/>
              <a:t>concerned only or mainly with individual sponsorships for participation in workshops, seminars, conferences and </a:t>
            </a:r>
            <a:r>
              <a:rPr lang="en-GB" sz="1800" i="0" dirty="0" smtClean="0"/>
              <a:t>congresses</a:t>
            </a:r>
            <a:endParaRPr lang="fr-BE" sz="1800" i="0" dirty="0"/>
          </a:p>
          <a:p>
            <a:pPr marL="0" lvl="0" indent="0">
              <a:spcBef>
                <a:spcPts val="1200"/>
              </a:spcBef>
              <a:buNone/>
            </a:pPr>
            <a:r>
              <a:rPr lang="en-GB" sz="1800" i="0" dirty="0" smtClean="0"/>
              <a:t>- actions </a:t>
            </a:r>
            <a:r>
              <a:rPr lang="en-GB" sz="1800" i="0" dirty="0"/>
              <a:t>concerned only or mainly with individual scholarships for studies or training </a:t>
            </a:r>
            <a:r>
              <a:rPr lang="en-GB" sz="1800" i="0" dirty="0" smtClean="0"/>
              <a:t>courses</a:t>
            </a:r>
            <a:endParaRPr lang="fr-BE" sz="1800" i="0" dirty="0"/>
          </a:p>
          <a:p>
            <a:pPr marL="0" lvl="0" indent="0">
              <a:spcBef>
                <a:spcPts val="1200"/>
              </a:spcBef>
              <a:buNone/>
            </a:pPr>
            <a:r>
              <a:rPr lang="en-GB" sz="1800" i="0" dirty="0" smtClean="0"/>
              <a:t>- proposals </a:t>
            </a:r>
            <a:r>
              <a:rPr lang="en-GB" sz="1800" i="0" dirty="0"/>
              <a:t>focusing on primary production or raw </a:t>
            </a:r>
            <a:r>
              <a:rPr lang="en-GB" sz="1800" i="0" dirty="0" smtClean="0"/>
              <a:t>materials</a:t>
            </a:r>
            <a:endParaRPr lang="fr-BE" sz="1800" i="0" dirty="0"/>
          </a:p>
          <a:p>
            <a:pPr marL="457200" lvl="1" indent="0">
              <a:buNone/>
            </a:pPr>
            <a:endParaRPr lang="en-GB" sz="1800" b="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3871101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2852415"/>
            <a:ext cx="8229600" cy="936625"/>
          </a:xfrm>
        </p:spPr>
        <p:txBody>
          <a:bodyPr/>
          <a:lstStyle/>
          <a:p>
            <a:pPr algn="ctr"/>
            <a:r>
              <a:rPr lang="fr-BE" altLang="en-US" sz="3200" dirty="0" smtClean="0"/>
              <a:t>3. </a:t>
            </a:r>
            <a:r>
              <a:rPr lang="en-US" altLang="en-US" sz="3200" dirty="0"/>
              <a:t>Call for proposals: </a:t>
            </a:r>
            <a:r>
              <a:rPr lang="en-US" altLang="en-US" sz="3200" dirty="0" smtClean="0"/>
              <a:t/>
            </a:r>
            <a:br>
              <a:rPr lang="en-US" altLang="en-US" sz="3200" dirty="0" smtClean="0"/>
            </a:br>
            <a:r>
              <a:rPr lang="en-US" altLang="en-US" sz="3200" dirty="0" smtClean="0"/>
              <a:t>finance </a:t>
            </a:r>
            <a:r>
              <a:rPr lang="en-US" altLang="en-US" sz="3200" dirty="0"/>
              <a:t>and contracts rules </a:t>
            </a:r>
            <a:endParaRPr lang="fr-BE" sz="3200" dirty="0"/>
          </a:p>
        </p:txBody>
      </p:sp>
      <p:sp>
        <p:nvSpPr>
          <p:cNvPr id="4100" name="Left Brace 3"/>
          <p:cNvSpPr>
            <a:spLocks/>
          </p:cNvSpPr>
          <p:nvPr/>
        </p:nvSpPr>
        <p:spPr bwMode="auto">
          <a:xfrm>
            <a:off x="1066006" y="2924175"/>
            <a:ext cx="46037" cy="1873250"/>
          </a:xfrm>
          <a:prstGeom prst="leftBrace">
            <a:avLst>
              <a:gd name="adj1" fmla="val 8289"/>
              <a:gd name="adj2" fmla="val 50000"/>
            </a:avLst>
          </a:prstGeom>
          <a:noFill/>
          <a:ln w="9525" algn="ctr">
            <a:noFill/>
            <a:round/>
            <a:headEnd/>
            <a:tailEnd/>
          </a:ln>
          <a:effectLst/>
        </p:spPr>
        <p:txBody>
          <a:bodyPr anchor="ctr"/>
          <a:lstStyle/>
          <a:p>
            <a:pPr marL="3175"/>
            <a:endParaRPr lang="en-US" alt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20537672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spcBef>
                <a:spcPts val="1800"/>
              </a:spcBef>
            </a:pPr>
            <a:r>
              <a:rPr lang="fr-BE" dirty="0" err="1" smtClean="0"/>
              <a:t>Eligibility</a:t>
            </a:r>
            <a:r>
              <a:rPr lang="fr-BE" dirty="0" smtClean="0"/>
              <a:t> </a:t>
            </a:r>
            <a:r>
              <a:rPr lang="fr-BE" dirty="0" err="1" smtClean="0"/>
              <a:t>criteria</a:t>
            </a:r>
            <a:r>
              <a:rPr lang="fr-BE" dirty="0" smtClean="0"/>
              <a:t/>
            </a:r>
            <a:br>
              <a:rPr lang="fr-BE" dirty="0" smtClean="0"/>
            </a:br>
            <a:r>
              <a:rPr lang="en-GB" sz="2000" b="0" dirty="0" smtClean="0"/>
              <a:t>For </a:t>
            </a:r>
            <a:r>
              <a:rPr lang="en-GB" sz="2000" b="0" dirty="0"/>
              <a:t>both Lead applicant and </a:t>
            </a:r>
            <a:r>
              <a:rPr lang="en-GB" sz="2000" b="0" dirty="0" smtClean="0"/>
              <a:t>Co-applicant</a:t>
            </a:r>
            <a:endParaRPr lang="fr-BE" sz="2000" dirty="0">
              <a:solidFill>
                <a:srgbClr val="C00000"/>
              </a:solidFill>
            </a:endParaRPr>
          </a:p>
        </p:txBody>
      </p:sp>
      <p:sp>
        <p:nvSpPr>
          <p:cNvPr id="3" name="Content Placeholder 2"/>
          <p:cNvSpPr>
            <a:spLocks noGrp="1"/>
          </p:cNvSpPr>
          <p:nvPr>
            <p:ph idx="1"/>
          </p:nvPr>
        </p:nvSpPr>
        <p:spPr>
          <a:xfrm>
            <a:off x="469502" y="2636912"/>
            <a:ext cx="7646468" cy="3744416"/>
          </a:xfrm>
        </p:spPr>
        <p:txBody>
          <a:bodyPr/>
          <a:lstStyle/>
          <a:p>
            <a:pPr lvl="1">
              <a:spcBef>
                <a:spcPts val="1200"/>
              </a:spcBef>
            </a:pPr>
            <a:r>
              <a:rPr lang="en-US" sz="1600" b="0" dirty="0" smtClean="0"/>
              <a:t>be </a:t>
            </a:r>
            <a:r>
              <a:rPr lang="en-US" sz="1600" b="0" dirty="0"/>
              <a:t>a </a:t>
            </a:r>
            <a:r>
              <a:rPr lang="en-US" sz="1600" u="sng" dirty="0">
                <a:solidFill>
                  <a:schemeClr val="accent1">
                    <a:lumMod val="50000"/>
                  </a:schemeClr>
                </a:solidFill>
              </a:rPr>
              <a:t>legal person</a:t>
            </a:r>
            <a:r>
              <a:rPr lang="en-US" sz="1600" dirty="0">
                <a:solidFill>
                  <a:schemeClr val="accent1">
                    <a:lumMod val="50000"/>
                  </a:schemeClr>
                </a:solidFill>
              </a:rPr>
              <a:t> </a:t>
            </a:r>
            <a:r>
              <a:rPr lang="en-US" sz="1600" i="1" dirty="0"/>
              <a:t>and</a:t>
            </a:r>
          </a:p>
          <a:p>
            <a:pPr lvl="1">
              <a:spcBef>
                <a:spcPts val="1800"/>
              </a:spcBef>
            </a:pPr>
            <a:r>
              <a:rPr lang="en-US" sz="1600" b="0" dirty="0" smtClean="0"/>
              <a:t>be </a:t>
            </a:r>
            <a:r>
              <a:rPr lang="en-US" sz="1600" dirty="0">
                <a:solidFill>
                  <a:schemeClr val="accent1">
                    <a:lumMod val="50000"/>
                  </a:schemeClr>
                </a:solidFill>
              </a:rPr>
              <a:t>non-profit-making</a:t>
            </a:r>
            <a:r>
              <a:rPr lang="en-US" sz="1600" b="0" dirty="0"/>
              <a:t> </a:t>
            </a:r>
            <a:r>
              <a:rPr lang="en-US" sz="1600" i="1" dirty="0"/>
              <a:t>or</a:t>
            </a:r>
            <a:r>
              <a:rPr lang="en-US" sz="1600" b="0" dirty="0"/>
              <a:t> </a:t>
            </a:r>
          </a:p>
          <a:p>
            <a:pPr lvl="1">
              <a:spcBef>
                <a:spcPts val="1800"/>
              </a:spcBef>
            </a:pPr>
            <a:r>
              <a:rPr lang="en-US" sz="1600" b="0" dirty="0" smtClean="0"/>
              <a:t>be </a:t>
            </a:r>
            <a:r>
              <a:rPr lang="en-US" sz="1600" b="0" dirty="0"/>
              <a:t>a </a:t>
            </a:r>
            <a:r>
              <a:rPr lang="en-US" sz="1600" dirty="0">
                <a:solidFill>
                  <a:schemeClr val="accent1">
                    <a:lumMod val="50000"/>
                  </a:schemeClr>
                </a:solidFill>
              </a:rPr>
              <a:t>business and for-profit </a:t>
            </a:r>
            <a:r>
              <a:rPr lang="en-US" sz="1600" dirty="0" err="1" smtClean="0">
                <a:solidFill>
                  <a:schemeClr val="accent1">
                    <a:lumMod val="50000"/>
                  </a:schemeClr>
                </a:solidFill>
              </a:rPr>
              <a:t>organisation</a:t>
            </a:r>
            <a:r>
              <a:rPr lang="en-US" sz="1600" b="0" dirty="0" smtClean="0"/>
              <a:t>, </a:t>
            </a:r>
            <a:r>
              <a:rPr lang="en-US" sz="1600" b="0" dirty="0"/>
              <a:t>a </a:t>
            </a:r>
            <a:r>
              <a:rPr lang="en-US" sz="1600" dirty="0">
                <a:solidFill>
                  <a:schemeClr val="accent1">
                    <a:lumMod val="50000"/>
                  </a:schemeClr>
                </a:solidFill>
              </a:rPr>
              <a:t>consumer</a:t>
            </a:r>
            <a:r>
              <a:rPr lang="en-US" sz="1600" b="0" dirty="0"/>
              <a:t> </a:t>
            </a:r>
            <a:r>
              <a:rPr lang="en-US" sz="1600" b="0" dirty="0" err="1"/>
              <a:t>organisation</a:t>
            </a:r>
            <a:r>
              <a:rPr lang="en-US" sz="1600" b="0" dirty="0"/>
              <a:t>, a </a:t>
            </a:r>
            <a:r>
              <a:rPr lang="en-US" sz="1600" dirty="0">
                <a:solidFill>
                  <a:schemeClr val="accent1">
                    <a:lumMod val="50000"/>
                  </a:schemeClr>
                </a:solidFill>
              </a:rPr>
              <a:t>research</a:t>
            </a:r>
            <a:r>
              <a:rPr lang="en-US" sz="1600" b="0" dirty="0"/>
              <a:t> </a:t>
            </a:r>
            <a:r>
              <a:rPr lang="en-US" sz="1600" b="0" dirty="0" err="1"/>
              <a:t>centre</a:t>
            </a:r>
            <a:r>
              <a:rPr lang="en-US" sz="1600" b="0" dirty="0"/>
              <a:t>, a  development </a:t>
            </a:r>
            <a:r>
              <a:rPr lang="en-US" sz="1600" b="0" dirty="0" err="1"/>
              <a:t>organisation</a:t>
            </a:r>
            <a:r>
              <a:rPr lang="en-US" sz="1600" b="0" dirty="0"/>
              <a:t>, a </a:t>
            </a:r>
            <a:r>
              <a:rPr lang="en-US" sz="1600" b="0" dirty="0" err="1"/>
              <a:t>labour</a:t>
            </a:r>
            <a:r>
              <a:rPr lang="en-US" sz="1600" b="0" dirty="0"/>
              <a:t> </a:t>
            </a:r>
            <a:r>
              <a:rPr lang="en-US" sz="1600" b="0" dirty="0" err="1"/>
              <a:t>organisation</a:t>
            </a:r>
            <a:r>
              <a:rPr lang="en-US" sz="1600" b="0" dirty="0"/>
              <a:t> </a:t>
            </a:r>
            <a:r>
              <a:rPr lang="en-US" sz="1600" i="1" dirty="0"/>
              <a:t>or</a:t>
            </a:r>
            <a:r>
              <a:rPr lang="en-US" sz="1600" b="0" dirty="0"/>
              <a:t> </a:t>
            </a:r>
          </a:p>
          <a:p>
            <a:pPr lvl="1">
              <a:spcBef>
                <a:spcPts val="1800"/>
              </a:spcBef>
            </a:pPr>
            <a:r>
              <a:rPr lang="en-US" sz="1600" b="0" dirty="0" smtClean="0"/>
              <a:t>be </a:t>
            </a:r>
            <a:r>
              <a:rPr lang="en-US" sz="1600" b="0" dirty="0"/>
              <a:t>a </a:t>
            </a:r>
            <a:r>
              <a:rPr lang="en-US" sz="1600" dirty="0" smtClean="0">
                <a:solidFill>
                  <a:schemeClr val="accent1">
                    <a:lumMod val="50000"/>
                  </a:schemeClr>
                </a:solidFill>
              </a:rPr>
              <a:t>non-governmental </a:t>
            </a:r>
            <a:r>
              <a:rPr lang="en-US" sz="1600" dirty="0" err="1">
                <a:solidFill>
                  <a:schemeClr val="accent1">
                    <a:lumMod val="50000"/>
                  </a:schemeClr>
                </a:solidFill>
              </a:rPr>
              <a:t>organisation</a:t>
            </a:r>
            <a:r>
              <a:rPr lang="en-US" sz="1600" b="0" dirty="0"/>
              <a:t>, public sector operator, local authority, international (inter-governmental) </a:t>
            </a:r>
            <a:r>
              <a:rPr lang="en-US" sz="1600" b="0" dirty="0" err="1" smtClean="0"/>
              <a:t>organisation</a:t>
            </a:r>
            <a:endParaRPr lang="en-US" sz="1600" b="0" dirty="0" smtClean="0"/>
          </a:p>
          <a:p>
            <a:pPr lvl="1">
              <a:spcBef>
                <a:spcPts val="3000"/>
              </a:spcBef>
            </a:pPr>
            <a:r>
              <a:rPr lang="en-GB" sz="1600" b="0" dirty="0">
                <a:solidFill>
                  <a:srgbClr val="C00000"/>
                </a:solidFill>
              </a:rPr>
              <a:t>be directly responsible for the preparation and management of the action with the co-applicant(s) and affiliated entity(</a:t>
            </a:r>
            <a:r>
              <a:rPr lang="en-GB" sz="1600" b="0" dirty="0" err="1">
                <a:solidFill>
                  <a:srgbClr val="C00000"/>
                </a:solidFill>
              </a:rPr>
              <a:t>ies</a:t>
            </a:r>
            <a:r>
              <a:rPr lang="en-GB" sz="1600" b="0" dirty="0">
                <a:solidFill>
                  <a:srgbClr val="C00000"/>
                </a:solidFill>
              </a:rPr>
              <a:t>), not acting as an intermediary.</a:t>
            </a:r>
            <a:endParaRPr lang="fr-BE" sz="1600" b="0" dirty="0">
              <a:solidFill>
                <a:srgbClr val="C00000"/>
              </a:solidFill>
            </a:endParaRPr>
          </a:p>
          <a:p>
            <a:pPr lvl="1">
              <a:spcBef>
                <a:spcPts val="1800"/>
              </a:spcBef>
            </a:pPr>
            <a:endParaRPr lang="en-GB" sz="1600" b="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7843257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spcBef>
                <a:spcPts val="1800"/>
              </a:spcBef>
            </a:pPr>
            <a:r>
              <a:rPr lang="fr-BE" dirty="0" err="1" smtClean="0"/>
              <a:t>Eligibility</a:t>
            </a:r>
            <a:r>
              <a:rPr lang="fr-BE" dirty="0" smtClean="0"/>
              <a:t> </a:t>
            </a:r>
            <a:r>
              <a:rPr lang="fr-BE" dirty="0" err="1" smtClean="0"/>
              <a:t>criteria</a:t>
            </a:r>
            <a:r>
              <a:rPr lang="fr-BE" dirty="0" smtClean="0"/>
              <a:t/>
            </a:r>
            <a:br>
              <a:rPr lang="fr-BE" dirty="0" smtClean="0"/>
            </a:br>
            <a:r>
              <a:rPr lang="en-GB" sz="2000" b="0" dirty="0" smtClean="0"/>
              <a:t>For </a:t>
            </a:r>
            <a:r>
              <a:rPr lang="en-GB" sz="2000" b="0" dirty="0"/>
              <a:t>both Lead applicant and </a:t>
            </a:r>
            <a:r>
              <a:rPr lang="en-GB" sz="2000" b="0" dirty="0" smtClean="0"/>
              <a:t>Co-applicant</a:t>
            </a:r>
            <a:endParaRPr lang="fr-BE" sz="2000" dirty="0">
              <a:solidFill>
                <a:srgbClr val="C00000"/>
              </a:solidFill>
            </a:endParaRPr>
          </a:p>
        </p:txBody>
      </p:sp>
      <p:sp>
        <p:nvSpPr>
          <p:cNvPr id="3" name="Content Placeholder 2"/>
          <p:cNvSpPr>
            <a:spLocks noGrp="1"/>
          </p:cNvSpPr>
          <p:nvPr>
            <p:ph idx="1"/>
          </p:nvPr>
        </p:nvSpPr>
        <p:spPr>
          <a:xfrm>
            <a:off x="469502" y="2636912"/>
            <a:ext cx="7646468" cy="3384376"/>
          </a:xfrm>
        </p:spPr>
        <p:txBody>
          <a:bodyPr/>
          <a:lstStyle/>
          <a:p>
            <a:pPr marL="457200" lvl="1" indent="0">
              <a:spcBef>
                <a:spcPts val="1200"/>
              </a:spcBef>
              <a:buNone/>
            </a:pPr>
            <a:r>
              <a:rPr lang="en-US" sz="1600" b="0" dirty="0" smtClean="0"/>
              <a:t>Should be established in:</a:t>
            </a:r>
          </a:p>
          <a:p>
            <a:pPr lvl="1">
              <a:spcBef>
                <a:spcPts val="1200"/>
              </a:spcBef>
            </a:pPr>
            <a:r>
              <a:rPr lang="en-GB" sz="1600" b="0" dirty="0"/>
              <a:t>a Member State of the European </a:t>
            </a:r>
            <a:r>
              <a:rPr lang="en-GB" sz="1600" b="0" dirty="0" smtClean="0"/>
              <a:t>Union </a:t>
            </a:r>
            <a:r>
              <a:rPr lang="en-GB" sz="1600" i="1" dirty="0" smtClean="0"/>
              <a:t>or</a:t>
            </a:r>
          </a:p>
          <a:p>
            <a:pPr lvl="1">
              <a:spcBef>
                <a:spcPts val="1200"/>
              </a:spcBef>
            </a:pPr>
            <a:r>
              <a:rPr lang="en-GB" sz="1600" b="0" dirty="0"/>
              <a:t>a Member State of the European Economic </a:t>
            </a:r>
            <a:r>
              <a:rPr lang="en-GB" sz="1600" b="0" dirty="0" smtClean="0"/>
              <a:t>Area</a:t>
            </a:r>
            <a:r>
              <a:rPr lang="en-GB" sz="1600" i="1" dirty="0"/>
              <a:t> or</a:t>
            </a:r>
            <a:endParaRPr lang="en-GB" sz="1600" b="0" dirty="0"/>
          </a:p>
          <a:p>
            <a:pPr lvl="1">
              <a:spcBef>
                <a:spcPts val="1200"/>
              </a:spcBef>
            </a:pPr>
            <a:r>
              <a:rPr lang="en-GB" sz="1600" b="0" dirty="0"/>
              <a:t>in countries from the Instrument for Pre-accession </a:t>
            </a:r>
            <a:r>
              <a:rPr lang="en-GB" sz="1600" b="0" dirty="0" smtClean="0"/>
              <a:t>Assistance </a:t>
            </a:r>
            <a:r>
              <a:rPr lang="en-GB" sz="1600" i="1" dirty="0"/>
              <a:t>or</a:t>
            </a:r>
            <a:endParaRPr lang="en-GB" sz="1600" b="0" dirty="0"/>
          </a:p>
          <a:p>
            <a:pPr lvl="1">
              <a:spcBef>
                <a:spcPts val="1200"/>
              </a:spcBef>
            </a:pPr>
            <a:r>
              <a:rPr lang="en-GB" sz="1600" b="0" dirty="0"/>
              <a:t>in member countries of the </a:t>
            </a:r>
            <a:r>
              <a:rPr lang="en-GB" sz="1600" b="0" dirty="0" smtClean="0"/>
              <a:t>OECD</a:t>
            </a:r>
            <a:r>
              <a:rPr lang="en-GB" sz="1600" i="1" dirty="0"/>
              <a:t> or</a:t>
            </a:r>
            <a:endParaRPr lang="en-GB" sz="1600" b="0" dirty="0" smtClean="0"/>
          </a:p>
          <a:p>
            <a:pPr lvl="1">
              <a:spcBef>
                <a:spcPts val="1200"/>
              </a:spcBef>
            </a:pPr>
            <a:r>
              <a:rPr lang="en-GB" sz="1600" b="0" dirty="0" smtClean="0"/>
              <a:t>in </a:t>
            </a:r>
            <a:r>
              <a:rPr lang="en-GB" sz="1600" b="0" dirty="0"/>
              <a:t>countries belonging to Lot 1 or Lot 2 of this call for </a:t>
            </a:r>
            <a:r>
              <a:rPr lang="en-GB" sz="1600" b="0" dirty="0" smtClean="0"/>
              <a:t>proposals</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357183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35663"/>
            <a:ext cx="8229600" cy="936625"/>
          </a:xfrm>
        </p:spPr>
        <p:txBody>
          <a:bodyPr/>
          <a:lstStyle/>
          <a:p>
            <a:pPr marL="0">
              <a:spcBef>
                <a:spcPts val="1800"/>
              </a:spcBef>
            </a:pPr>
            <a:r>
              <a:rPr lang="en-GB" sz="2800" dirty="0" smtClean="0"/>
              <a:t>Co-applicants </a:t>
            </a:r>
            <a:r>
              <a:rPr lang="en-GB" sz="2800" dirty="0"/>
              <a:t>/ affiliated </a:t>
            </a:r>
            <a:r>
              <a:rPr lang="en-GB" sz="2800" dirty="0" smtClean="0"/>
              <a:t>entities</a:t>
            </a:r>
            <a:endParaRPr lang="fr-BE" sz="18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7" name="Rectangle 6"/>
          <p:cNvSpPr/>
          <p:nvPr/>
        </p:nvSpPr>
        <p:spPr>
          <a:xfrm>
            <a:off x="468164" y="2355740"/>
            <a:ext cx="7632848" cy="830997"/>
          </a:xfrm>
          <a:prstGeom prst="rect">
            <a:avLst/>
          </a:prstGeom>
        </p:spPr>
        <p:txBody>
          <a:bodyPr wrap="square">
            <a:spAutoFit/>
          </a:bodyPr>
          <a:lstStyle/>
          <a:p>
            <a:pPr marL="270510" algn="just">
              <a:spcAft>
                <a:spcPts val="1000"/>
              </a:spcAft>
            </a:pPr>
            <a:r>
              <a:rPr lang="en-GB" sz="1600" b="1" dirty="0" smtClean="0">
                <a:solidFill>
                  <a:schemeClr val="accent1">
                    <a:lumMod val="50000"/>
                  </a:schemeClr>
                </a:solidFill>
                <a:latin typeface="+mn-lt"/>
              </a:rPr>
              <a:t>Co-applicants </a:t>
            </a:r>
            <a:r>
              <a:rPr lang="en-GB" sz="1600" dirty="0" smtClean="0">
                <a:latin typeface="+mn-lt"/>
              </a:rPr>
              <a:t>must satisfy the eligibility criteria as applicable to the lead applicant himself. Co-applicants </a:t>
            </a:r>
            <a:r>
              <a:rPr lang="en-GB" sz="1600" dirty="0" smtClean="0">
                <a:latin typeface="+mn-lt"/>
              </a:rPr>
              <a:t>must </a:t>
            </a:r>
            <a:r>
              <a:rPr lang="en-GB" sz="1600" b="1" dirty="0" smtClean="0">
                <a:latin typeface="+mn-lt"/>
              </a:rPr>
              <a:t>sign the mandate in Annex A.2 Section 5</a:t>
            </a:r>
            <a:r>
              <a:rPr lang="en-GB" sz="1600" dirty="0" smtClean="0">
                <a:latin typeface="+mn-lt"/>
              </a:rPr>
              <a:t> of the grant application </a:t>
            </a:r>
            <a:r>
              <a:rPr lang="en-GB" sz="1600" dirty="0" smtClean="0">
                <a:latin typeface="+mn-lt"/>
              </a:rPr>
              <a:t>form.</a:t>
            </a:r>
            <a:endParaRPr lang="fr-BE" sz="1600" dirty="0">
              <a:latin typeface="+mn-lt"/>
            </a:endParaRPr>
          </a:p>
        </p:txBody>
      </p:sp>
      <p:sp>
        <p:nvSpPr>
          <p:cNvPr id="6" name="Rectangle 5"/>
          <p:cNvSpPr/>
          <p:nvPr/>
        </p:nvSpPr>
        <p:spPr>
          <a:xfrm>
            <a:off x="468164" y="3645024"/>
            <a:ext cx="7632848" cy="1826141"/>
          </a:xfrm>
          <a:prstGeom prst="rect">
            <a:avLst/>
          </a:prstGeom>
        </p:spPr>
        <p:txBody>
          <a:bodyPr wrap="square">
            <a:spAutoFit/>
          </a:bodyPr>
          <a:lstStyle/>
          <a:p>
            <a:pPr marL="270510" algn="just">
              <a:spcAft>
                <a:spcPts val="1000"/>
              </a:spcAft>
            </a:pPr>
            <a:r>
              <a:rPr lang="en-US" sz="1600" dirty="0" smtClean="0">
                <a:latin typeface="+mn-lt"/>
              </a:rPr>
              <a:t>Only </a:t>
            </a:r>
            <a:r>
              <a:rPr lang="en-US" sz="1600" dirty="0">
                <a:latin typeface="+mn-lt"/>
              </a:rPr>
              <a:t>entities having a </a:t>
            </a:r>
            <a:r>
              <a:rPr lang="en-US" sz="1600" b="1" dirty="0">
                <a:latin typeface="+mn-lt"/>
              </a:rPr>
              <a:t>structural link </a:t>
            </a:r>
            <a:r>
              <a:rPr lang="en-US" sz="1600" dirty="0">
                <a:latin typeface="+mn-lt"/>
              </a:rPr>
              <a:t>(</a:t>
            </a:r>
            <a:r>
              <a:rPr lang="en-US" sz="1600" dirty="0" smtClean="0">
                <a:latin typeface="+mn-lt"/>
              </a:rPr>
              <a:t>e.g</a:t>
            </a:r>
            <a:r>
              <a:rPr lang="en-US" sz="1600" dirty="0">
                <a:latin typeface="+mn-lt"/>
              </a:rPr>
              <a:t>. </a:t>
            </a:r>
            <a:r>
              <a:rPr lang="en-GB" sz="1600" dirty="0">
                <a:latin typeface="+mn-lt"/>
              </a:rPr>
              <a:t>legal or capital link</a:t>
            </a:r>
            <a:r>
              <a:rPr lang="en-GB" sz="1600" dirty="0" smtClean="0">
                <a:latin typeface="+mn-lt"/>
              </a:rPr>
              <a:t>) </a:t>
            </a:r>
            <a:r>
              <a:rPr lang="en-US" sz="1600" dirty="0" smtClean="0">
                <a:latin typeface="+mn-lt"/>
              </a:rPr>
              <a:t>with </a:t>
            </a:r>
            <a:r>
              <a:rPr lang="en-GB" sz="1600" dirty="0">
                <a:latin typeface="+mn-lt"/>
              </a:rPr>
              <a:t>the lead applicant and/or to co-applicant(s</a:t>
            </a:r>
            <a:r>
              <a:rPr lang="en-GB" sz="1600" dirty="0" smtClean="0">
                <a:latin typeface="+mn-lt"/>
              </a:rPr>
              <a:t>) may </a:t>
            </a:r>
            <a:r>
              <a:rPr lang="en-GB" sz="1600" dirty="0">
                <a:latin typeface="+mn-lt"/>
              </a:rPr>
              <a:t>be </a:t>
            </a:r>
            <a:r>
              <a:rPr lang="en-GB" sz="1600" b="1" dirty="0">
                <a:latin typeface="+mn-lt"/>
              </a:rPr>
              <a:t>c</a:t>
            </a:r>
            <a:r>
              <a:rPr lang="en-GB" sz="1600" b="1" dirty="0">
                <a:solidFill>
                  <a:schemeClr val="accent1">
                    <a:lumMod val="50000"/>
                  </a:schemeClr>
                </a:solidFill>
                <a:latin typeface="+mn-lt"/>
              </a:rPr>
              <a:t>onsidered as affiliated </a:t>
            </a:r>
            <a:r>
              <a:rPr lang="en-GB" sz="1600" b="1" dirty="0">
                <a:solidFill>
                  <a:schemeClr val="accent1">
                    <a:lumMod val="50000"/>
                  </a:schemeClr>
                </a:solidFill>
                <a:latin typeface="+mn-lt"/>
              </a:rPr>
              <a:t>entities. </a:t>
            </a:r>
          </a:p>
          <a:p>
            <a:pPr marL="270510" algn="just">
              <a:spcAft>
                <a:spcPts val="1000"/>
              </a:spcAft>
            </a:pPr>
            <a:r>
              <a:rPr lang="en-GB" sz="1600" i="1" u="sng" dirty="0">
                <a:latin typeface="+mn-lt"/>
                <a:sym typeface="Wingdings" panose="05000000000000000000" pitchFamily="2" charset="2"/>
              </a:rPr>
              <a:t> </a:t>
            </a:r>
            <a:r>
              <a:rPr lang="en-GB" sz="1600" i="1" u="sng" dirty="0">
                <a:latin typeface="+mn-lt"/>
              </a:rPr>
              <a:t>However</a:t>
            </a:r>
            <a:r>
              <a:rPr lang="en-GB" sz="1600" i="1" u="sng" dirty="0">
                <a:latin typeface="+mn-lt"/>
              </a:rPr>
              <a:t>, this link should not be established for the sole purpose of its </a:t>
            </a:r>
            <a:r>
              <a:rPr lang="en-GB" sz="1600" i="1" u="sng" dirty="0">
                <a:latin typeface="+mn-lt"/>
              </a:rPr>
              <a:t>implementation!</a:t>
            </a:r>
            <a:endParaRPr lang="en-GB" sz="1600" i="1" u="sng" dirty="0">
              <a:latin typeface="+mn-lt"/>
            </a:endParaRPr>
          </a:p>
          <a:p>
            <a:pPr marL="270510" algn="just">
              <a:spcAft>
                <a:spcPts val="1000"/>
              </a:spcAft>
            </a:pPr>
            <a:endParaRPr lang="fr-BE" sz="1600" dirty="0">
              <a:latin typeface="+mn-lt"/>
            </a:endParaRPr>
          </a:p>
        </p:txBody>
      </p:sp>
      <p:sp>
        <p:nvSpPr>
          <p:cNvPr id="3" name="Rectangle 2"/>
          <p:cNvSpPr/>
          <p:nvPr/>
        </p:nvSpPr>
        <p:spPr>
          <a:xfrm>
            <a:off x="899592" y="6104329"/>
            <a:ext cx="6154249" cy="276999"/>
          </a:xfrm>
          <a:prstGeom prst="rect">
            <a:avLst/>
          </a:prstGeom>
        </p:spPr>
        <p:txBody>
          <a:bodyPr wrap="none">
            <a:spAutoFit/>
          </a:bodyPr>
          <a:lstStyle/>
          <a:p>
            <a:r>
              <a:rPr lang="en-GB" b="1" dirty="0" smtClean="0">
                <a:solidFill>
                  <a:srgbClr val="C00000"/>
                </a:solidFill>
              </a:rPr>
              <a:t>Additional information can be found at pages 11-13 of the guidelines.</a:t>
            </a:r>
            <a:endParaRPr lang="fr-BE" b="1" dirty="0"/>
          </a:p>
        </p:txBody>
      </p:sp>
    </p:spTree>
    <p:extLst>
      <p:ext uri="{BB962C8B-B14F-4D97-AF65-F5344CB8AC3E}">
        <p14:creationId xmlns:p14="http://schemas.microsoft.com/office/powerpoint/2010/main" val="5114736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35663"/>
            <a:ext cx="8229600" cy="936625"/>
          </a:xfrm>
        </p:spPr>
        <p:txBody>
          <a:bodyPr/>
          <a:lstStyle/>
          <a:p>
            <a:pPr marL="0">
              <a:spcBef>
                <a:spcPts val="1800"/>
              </a:spcBef>
            </a:pPr>
            <a:r>
              <a:rPr lang="en-GB" sz="2800" dirty="0" smtClean="0"/>
              <a:t>Number </a:t>
            </a:r>
            <a:r>
              <a:rPr lang="en-GB" sz="2800" dirty="0"/>
              <a:t>of applications and grants per applicants / affiliated </a:t>
            </a:r>
            <a:r>
              <a:rPr lang="en-GB" sz="2800" dirty="0" smtClean="0"/>
              <a:t>entities</a:t>
            </a:r>
            <a:endParaRPr lang="fr-BE" sz="18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graphicFrame>
        <p:nvGraphicFramePr>
          <p:cNvPr id="4" name="Table 3"/>
          <p:cNvGraphicFramePr>
            <a:graphicFrameLocks noGrp="1"/>
          </p:cNvGraphicFramePr>
          <p:nvPr/>
        </p:nvGraphicFramePr>
        <p:xfrm>
          <a:off x="1089956" y="2564904"/>
          <a:ext cx="6840760" cy="3605214"/>
        </p:xfrm>
        <a:graphic>
          <a:graphicData uri="http://schemas.openxmlformats.org/drawingml/2006/table">
            <a:tbl>
              <a:tblPr firstRow="1" bandRow="1">
                <a:tableStyleId>{21E4AEA4-8DFA-4A89-87EB-49C32662AFE0}</a:tableStyleId>
              </a:tblPr>
              <a:tblGrid>
                <a:gridCol w="3420380">
                  <a:extLst>
                    <a:ext uri="{9D8B030D-6E8A-4147-A177-3AD203B41FA5}">
                      <a16:colId xmlns:a16="http://schemas.microsoft.com/office/drawing/2014/main" val="943146712"/>
                    </a:ext>
                  </a:extLst>
                </a:gridCol>
                <a:gridCol w="3420380">
                  <a:extLst>
                    <a:ext uri="{9D8B030D-6E8A-4147-A177-3AD203B41FA5}">
                      <a16:colId xmlns:a16="http://schemas.microsoft.com/office/drawing/2014/main" val="1736879709"/>
                    </a:ext>
                  </a:extLst>
                </a:gridCol>
              </a:tblGrid>
              <a:tr h="729769">
                <a:tc>
                  <a:txBody>
                    <a:bodyPr/>
                    <a:lstStyle/>
                    <a:p>
                      <a:r>
                        <a:rPr lang="en-GB" sz="1800" dirty="0" smtClean="0"/>
                        <a:t>Lead applicant </a:t>
                      </a:r>
                      <a:endParaRPr lang="fr-BE" dirty="0"/>
                    </a:p>
                  </a:txBody>
                  <a:tcPr/>
                </a:tc>
                <a:tc>
                  <a:txBody>
                    <a:bodyPr/>
                    <a:lstStyle/>
                    <a:p>
                      <a:r>
                        <a:rPr lang="en-GB" sz="1800" dirty="0" smtClean="0"/>
                        <a:t>Co-applicant/affiliated entity </a:t>
                      </a:r>
                      <a:endParaRPr lang="fr-BE" dirty="0"/>
                    </a:p>
                  </a:txBody>
                  <a:tcPr/>
                </a:tc>
                <a:extLst>
                  <a:ext uri="{0D108BD9-81ED-4DB2-BD59-A6C34878D82A}">
                    <a16:rowId xmlns:a16="http://schemas.microsoft.com/office/drawing/2014/main" val="2615374028"/>
                  </a:ext>
                </a:extLst>
              </a:tr>
              <a:tr h="1080120">
                <a:tc>
                  <a:txBody>
                    <a:bodyPr/>
                    <a:lstStyle/>
                    <a:p>
                      <a:r>
                        <a:rPr lang="en-GB" sz="1600" dirty="0" smtClean="0"/>
                        <a:t>may submit </a:t>
                      </a:r>
                      <a:r>
                        <a:rPr lang="en-GB" sz="1600" b="1" dirty="0" smtClean="0"/>
                        <a:t>more than 1 </a:t>
                      </a:r>
                      <a:r>
                        <a:rPr lang="en-GB" sz="1600" dirty="0" smtClean="0"/>
                        <a:t>application per lot </a:t>
                      </a:r>
                      <a:r>
                        <a:rPr lang="en-GB" sz="1600" i="1" dirty="0" smtClean="0"/>
                        <a:t>(as a lead applicant)</a:t>
                      </a:r>
                      <a:endParaRPr lang="fr-BE" sz="1600" i="1" dirty="0"/>
                    </a:p>
                  </a:txBody>
                  <a:tcPr/>
                </a:tc>
                <a:tc>
                  <a:txBody>
                    <a:bodyPr/>
                    <a:lstStyle/>
                    <a:p>
                      <a:r>
                        <a:rPr lang="en-GB" sz="1600" dirty="0" smtClean="0"/>
                        <a:t>may </a:t>
                      </a:r>
                      <a:r>
                        <a:rPr lang="en-GB" sz="1600" b="1" dirty="0" smtClean="0"/>
                        <a:t>be the co-applicant or affiliated entity </a:t>
                      </a:r>
                      <a:r>
                        <a:rPr lang="en-GB" sz="1600" dirty="0" smtClean="0"/>
                        <a:t>in more than 1 application per lot</a:t>
                      </a:r>
                      <a:endParaRPr lang="fr-BE" sz="1600" dirty="0"/>
                    </a:p>
                  </a:txBody>
                  <a:tcPr/>
                </a:tc>
                <a:extLst>
                  <a:ext uri="{0D108BD9-81ED-4DB2-BD59-A6C34878D82A}">
                    <a16:rowId xmlns:a16="http://schemas.microsoft.com/office/drawing/2014/main" val="3111135946"/>
                  </a:ext>
                </a:extLst>
              </a:tr>
              <a:tr h="690510">
                <a:tc>
                  <a:txBody>
                    <a:bodyPr/>
                    <a:lstStyle/>
                    <a:p>
                      <a:r>
                        <a:rPr lang="en-GB" sz="1600" dirty="0" smtClean="0"/>
                        <a:t>may </a:t>
                      </a:r>
                      <a:r>
                        <a:rPr lang="en-GB" sz="1600" b="1" dirty="0" smtClean="0"/>
                        <a:t>not</a:t>
                      </a:r>
                      <a:r>
                        <a:rPr lang="en-GB" sz="1600" dirty="0" smtClean="0"/>
                        <a:t> </a:t>
                      </a:r>
                      <a:r>
                        <a:rPr lang="en-GB" sz="1600" b="1" dirty="0" smtClean="0"/>
                        <a:t>be</a:t>
                      </a:r>
                      <a:r>
                        <a:rPr lang="en-GB" sz="1600" dirty="0" smtClean="0"/>
                        <a:t> </a:t>
                      </a:r>
                      <a:r>
                        <a:rPr lang="en-GB" sz="1600" b="1" dirty="0" smtClean="0"/>
                        <a:t>awarded more than 1 </a:t>
                      </a:r>
                      <a:r>
                        <a:rPr lang="en-GB" sz="1600" dirty="0" smtClean="0"/>
                        <a:t>grant per lot</a:t>
                      </a:r>
                      <a:endParaRPr lang="fr-BE" sz="1600" dirty="0"/>
                    </a:p>
                  </a:txBody>
                  <a:tcPr/>
                </a:tc>
                <a:tc>
                  <a:txBody>
                    <a:bodyPr/>
                    <a:lstStyle/>
                    <a:p>
                      <a:r>
                        <a:rPr lang="en-GB" sz="1600" dirty="0" smtClean="0"/>
                        <a:t>may </a:t>
                      </a:r>
                      <a:r>
                        <a:rPr lang="en-GB" sz="1600" b="1" dirty="0" smtClean="0"/>
                        <a:t>be awarded more than 1 </a:t>
                      </a:r>
                      <a:r>
                        <a:rPr lang="en-GB" sz="1600" dirty="0" smtClean="0"/>
                        <a:t>grant per lot</a:t>
                      </a:r>
                      <a:endParaRPr lang="fr-BE" sz="1600" dirty="0"/>
                    </a:p>
                  </a:txBody>
                  <a:tcPr/>
                </a:tc>
                <a:extLst>
                  <a:ext uri="{0D108BD9-81ED-4DB2-BD59-A6C34878D82A}">
                    <a16:rowId xmlns:a16="http://schemas.microsoft.com/office/drawing/2014/main" val="245340577"/>
                  </a:ext>
                </a:extLst>
              </a:tr>
              <a:tr h="1104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may </a:t>
                      </a:r>
                      <a:r>
                        <a:rPr lang="en-GB" sz="1600" b="1" dirty="0" smtClean="0"/>
                        <a:t>be a co-applicant or an affiliated entity</a:t>
                      </a:r>
                      <a:r>
                        <a:rPr lang="en-GB" sz="1600" dirty="0" smtClean="0"/>
                        <a:t> in another application of the same lot at the same time</a:t>
                      </a:r>
                      <a:endParaRPr lang="en-GB" sz="1600" b="0" i="0" dirty="0" smtClean="0"/>
                    </a:p>
                  </a:txBody>
                  <a:tcPr/>
                </a:tc>
                <a:tc>
                  <a:txBody>
                    <a:bodyPr/>
                    <a:lstStyle/>
                    <a:p>
                      <a:endParaRPr lang="fr-BE" sz="1600" dirty="0"/>
                    </a:p>
                  </a:txBody>
                  <a:tcPr/>
                </a:tc>
                <a:extLst>
                  <a:ext uri="{0D108BD9-81ED-4DB2-BD59-A6C34878D82A}">
                    <a16:rowId xmlns:a16="http://schemas.microsoft.com/office/drawing/2014/main" val="1660561597"/>
                  </a:ext>
                </a:extLst>
              </a:tr>
            </a:tbl>
          </a:graphicData>
        </a:graphic>
      </p:graphicFrame>
    </p:spTree>
    <p:extLst>
      <p:ext uri="{BB962C8B-B14F-4D97-AF65-F5344CB8AC3E}">
        <p14:creationId xmlns:p14="http://schemas.microsoft.com/office/powerpoint/2010/main" val="2829357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2852936"/>
            <a:ext cx="8229600" cy="936625"/>
          </a:xfrm>
        </p:spPr>
        <p:txBody>
          <a:bodyPr/>
          <a:lstStyle/>
          <a:p>
            <a:pPr algn="ctr"/>
            <a:r>
              <a:rPr lang="en-GB" altLang="en-US" sz="3200" dirty="0" smtClean="0"/>
              <a:t>1. Overview</a:t>
            </a:r>
            <a:r>
              <a:rPr lang="en-US" altLang="en-US" sz="3200" dirty="0" smtClean="0"/>
              <a:t> </a:t>
            </a:r>
            <a:r>
              <a:rPr lang="en-US" altLang="en-US" sz="3200" dirty="0"/>
              <a:t>of </a:t>
            </a:r>
            <a:r>
              <a:rPr lang="en-US" altLang="en-US" sz="3200" dirty="0" smtClean="0"/>
              <a:t/>
            </a:r>
            <a:br>
              <a:rPr lang="en-US" altLang="en-US" sz="3200" dirty="0" smtClean="0"/>
            </a:br>
            <a:r>
              <a:rPr lang="en-US" altLang="en-US" sz="3200" dirty="0" smtClean="0"/>
              <a:t>SWITCH </a:t>
            </a:r>
            <a:r>
              <a:rPr lang="en-US" altLang="en-US" sz="3200" dirty="0"/>
              <a:t>Asia </a:t>
            </a:r>
            <a:r>
              <a:rPr lang="en-US" altLang="en-US" sz="3200" dirty="0" err="1" smtClean="0"/>
              <a:t>programme</a:t>
            </a:r>
            <a:endParaRPr lang="en-GB" altLang="en-US" dirty="0" smtClean="0"/>
          </a:p>
        </p:txBody>
      </p:sp>
      <p:sp>
        <p:nvSpPr>
          <p:cNvPr id="4100" name="Left Brace 3"/>
          <p:cNvSpPr>
            <a:spLocks/>
          </p:cNvSpPr>
          <p:nvPr/>
        </p:nvSpPr>
        <p:spPr bwMode="auto">
          <a:xfrm>
            <a:off x="1066006" y="2924175"/>
            <a:ext cx="46037" cy="1873250"/>
          </a:xfrm>
          <a:prstGeom prst="leftBrace">
            <a:avLst>
              <a:gd name="adj1" fmla="val 8289"/>
              <a:gd name="adj2" fmla="val 50000"/>
            </a:avLst>
          </a:prstGeom>
          <a:noFill/>
          <a:ln w="9525" algn="ctr">
            <a:noFill/>
            <a:round/>
            <a:headEnd/>
            <a:tailEnd/>
          </a:ln>
          <a:effectLst/>
        </p:spPr>
        <p:txBody>
          <a:bodyPr anchor="ctr"/>
          <a:lstStyle/>
          <a:p>
            <a:pPr marL="3175"/>
            <a:endParaRPr lang="en-US" alt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2650152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35663"/>
            <a:ext cx="8229600" cy="936625"/>
          </a:xfrm>
        </p:spPr>
        <p:txBody>
          <a:bodyPr/>
          <a:lstStyle/>
          <a:p>
            <a:pPr marL="0">
              <a:spcBef>
                <a:spcPts val="1800"/>
              </a:spcBef>
            </a:pPr>
            <a:r>
              <a:rPr lang="en-GB" sz="2800" dirty="0" smtClean="0"/>
              <a:t>Associates </a:t>
            </a:r>
            <a:r>
              <a:rPr lang="en-GB" sz="2800" dirty="0"/>
              <a:t>and </a:t>
            </a:r>
            <a:r>
              <a:rPr lang="en-GB" sz="2800" dirty="0" smtClean="0"/>
              <a:t>contractors</a:t>
            </a:r>
            <a:endParaRPr lang="fr-BE" sz="18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7" name="Rectangle 6"/>
          <p:cNvSpPr/>
          <p:nvPr/>
        </p:nvSpPr>
        <p:spPr>
          <a:xfrm>
            <a:off x="539552" y="2491536"/>
            <a:ext cx="7632848" cy="3313728"/>
          </a:xfrm>
          <a:prstGeom prst="rect">
            <a:avLst/>
          </a:prstGeom>
        </p:spPr>
        <p:txBody>
          <a:bodyPr wrap="square">
            <a:spAutoFit/>
          </a:bodyPr>
          <a:lstStyle/>
          <a:p>
            <a:pPr marL="270510" algn="just">
              <a:spcAft>
                <a:spcPts val="1000"/>
              </a:spcAft>
            </a:pPr>
            <a:r>
              <a:rPr lang="en-US" sz="1600" dirty="0" smtClean="0">
                <a:latin typeface="+mn-lt"/>
              </a:rPr>
              <a:t>•</a:t>
            </a:r>
            <a:r>
              <a:rPr lang="en-US" sz="1600" dirty="0">
                <a:latin typeface="+mn-lt"/>
              </a:rPr>
              <a:t>	</a:t>
            </a:r>
            <a:r>
              <a:rPr lang="en-US" sz="1600" b="1" dirty="0">
                <a:solidFill>
                  <a:schemeClr val="accent1">
                    <a:lumMod val="50000"/>
                  </a:schemeClr>
                </a:solidFill>
                <a:latin typeface="+mn-lt"/>
              </a:rPr>
              <a:t>Associates</a:t>
            </a:r>
          </a:p>
          <a:p>
            <a:pPr marL="270510" algn="just">
              <a:spcAft>
                <a:spcPts val="1000"/>
              </a:spcAft>
            </a:pPr>
            <a:r>
              <a:rPr lang="en-US" sz="1600" dirty="0">
                <a:latin typeface="+mn-lt"/>
              </a:rPr>
              <a:t>Other </a:t>
            </a:r>
            <a:r>
              <a:rPr lang="en-US" sz="1600" dirty="0" err="1">
                <a:latin typeface="+mn-lt"/>
              </a:rPr>
              <a:t>organisations</a:t>
            </a:r>
            <a:r>
              <a:rPr lang="en-US" sz="1600" dirty="0">
                <a:latin typeface="+mn-lt"/>
              </a:rPr>
              <a:t> or individuals may be involved in the action. Such associates play a real role in the action but may not receive funding from the grant, with the exception of per diem or travel costs. </a:t>
            </a:r>
            <a:endParaRPr lang="en-US" sz="1600" dirty="0" smtClean="0">
              <a:latin typeface="+mn-lt"/>
            </a:endParaRPr>
          </a:p>
          <a:p>
            <a:pPr marL="270510" algn="just">
              <a:spcAft>
                <a:spcPts val="1000"/>
              </a:spcAft>
            </a:pPr>
            <a:r>
              <a:rPr lang="en-US" sz="1600" dirty="0" smtClean="0">
                <a:latin typeface="+mn-lt"/>
              </a:rPr>
              <a:t>•</a:t>
            </a:r>
            <a:r>
              <a:rPr lang="en-US" sz="1600" dirty="0">
                <a:latin typeface="+mn-lt"/>
              </a:rPr>
              <a:t>	</a:t>
            </a:r>
            <a:r>
              <a:rPr lang="en-US" sz="1600" b="1" dirty="0">
                <a:solidFill>
                  <a:schemeClr val="accent1">
                    <a:lumMod val="50000"/>
                  </a:schemeClr>
                </a:solidFill>
                <a:latin typeface="+mn-lt"/>
              </a:rPr>
              <a:t>Contractors</a:t>
            </a:r>
          </a:p>
          <a:p>
            <a:pPr marL="270510" algn="just">
              <a:spcAft>
                <a:spcPts val="1000"/>
              </a:spcAft>
            </a:pPr>
            <a:r>
              <a:rPr lang="en-US" sz="1600" dirty="0">
                <a:latin typeface="+mn-lt"/>
              </a:rPr>
              <a:t>The beneficiaries and their affiliated entities are permitted to award contracts. Associates or affiliated entity(</a:t>
            </a:r>
            <a:r>
              <a:rPr lang="en-US" sz="1600" dirty="0" err="1">
                <a:latin typeface="+mn-lt"/>
              </a:rPr>
              <a:t>ies</a:t>
            </a:r>
            <a:r>
              <a:rPr lang="en-US" sz="1600" dirty="0">
                <a:latin typeface="+mn-lt"/>
              </a:rPr>
              <a:t>) cannot be also contractors in the project. Contractors are subject to the </a:t>
            </a:r>
            <a:r>
              <a:rPr lang="en-US" sz="1600" dirty="0" smtClean="0">
                <a:latin typeface="+mn-lt"/>
              </a:rPr>
              <a:t>specific procurement rules (Annex IV).</a:t>
            </a:r>
            <a:endParaRPr lang="en-US" sz="1600" dirty="0">
              <a:latin typeface="+mn-lt"/>
            </a:endParaRPr>
          </a:p>
          <a:p>
            <a:pPr marL="270510" algn="just">
              <a:spcAft>
                <a:spcPts val="1000"/>
              </a:spcAft>
            </a:pPr>
            <a:endParaRPr lang="fr-BE" sz="1600" dirty="0">
              <a:latin typeface="+mn-lt"/>
            </a:endParaRPr>
          </a:p>
        </p:txBody>
      </p:sp>
    </p:spTree>
    <p:extLst>
      <p:ext uri="{BB962C8B-B14F-4D97-AF65-F5344CB8AC3E}">
        <p14:creationId xmlns:p14="http://schemas.microsoft.com/office/powerpoint/2010/main" val="3248784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35663"/>
            <a:ext cx="8229600" cy="936625"/>
          </a:xfrm>
        </p:spPr>
        <p:txBody>
          <a:bodyPr/>
          <a:lstStyle/>
          <a:p>
            <a:pPr marL="0">
              <a:spcBef>
                <a:spcPts val="1800"/>
              </a:spcBef>
            </a:pPr>
            <a:r>
              <a:rPr lang="en-GB" sz="2800" dirty="0" smtClean="0"/>
              <a:t>Eligibility </a:t>
            </a:r>
            <a:r>
              <a:rPr lang="en-GB" sz="2800" dirty="0"/>
              <a:t>of </a:t>
            </a:r>
            <a:r>
              <a:rPr lang="en-GB" sz="2800" dirty="0" smtClean="0"/>
              <a:t>costs (1)</a:t>
            </a:r>
            <a:endParaRPr lang="fr-BE" sz="18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7" name="Rectangle 6"/>
          <p:cNvSpPr/>
          <p:nvPr/>
        </p:nvSpPr>
        <p:spPr>
          <a:xfrm>
            <a:off x="395536" y="2240572"/>
            <a:ext cx="8280920" cy="3524042"/>
          </a:xfrm>
          <a:prstGeom prst="rect">
            <a:avLst/>
          </a:prstGeom>
        </p:spPr>
        <p:txBody>
          <a:bodyPr wrap="square">
            <a:spAutoFit/>
          </a:bodyPr>
          <a:lstStyle/>
          <a:p>
            <a:pPr marL="270510">
              <a:spcAft>
                <a:spcPts val="0"/>
              </a:spcAft>
            </a:pPr>
            <a:r>
              <a:rPr lang="en-GB" sz="1600" b="1" dirty="0">
                <a:solidFill>
                  <a:schemeClr val="accent1">
                    <a:lumMod val="50000"/>
                  </a:schemeClr>
                </a:solidFill>
                <a:latin typeface="+mn-lt"/>
              </a:rPr>
              <a:t>T</a:t>
            </a:r>
            <a:r>
              <a:rPr lang="en-GB" sz="1600" b="1" dirty="0">
                <a:solidFill>
                  <a:schemeClr val="accent1">
                    <a:lumMod val="50000"/>
                  </a:schemeClr>
                </a:solidFill>
                <a:latin typeface="+mn-lt"/>
              </a:rPr>
              <a:t>he applicants should provide </a:t>
            </a:r>
            <a:r>
              <a:rPr lang="en-GB" sz="1600" b="1" dirty="0">
                <a:solidFill>
                  <a:schemeClr val="accent1">
                    <a:lumMod val="50000"/>
                  </a:schemeClr>
                </a:solidFill>
                <a:latin typeface="+mn-lt"/>
              </a:rPr>
              <a:t>a realistic and cost-effective </a:t>
            </a:r>
            <a:r>
              <a:rPr lang="en-GB" sz="1600" b="1" dirty="0">
                <a:solidFill>
                  <a:schemeClr val="accent1">
                    <a:lumMod val="50000"/>
                  </a:schemeClr>
                </a:solidFill>
                <a:latin typeface="+mn-lt"/>
              </a:rPr>
              <a:t>budget.</a:t>
            </a:r>
          </a:p>
          <a:p>
            <a:pPr marL="270510">
              <a:spcAft>
                <a:spcPts val="0"/>
              </a:spcAft>
            </a:pPr>
            <a:endParaRPr lang="en-GB" sz="1400" dirty="0">
              <a:latin typeface="+mn-lt"/>
            </a:endParaRPr>
          </a:p>
          <a:p>
            <a:pPr marL="270510">
              <a:spcAft>
                <a:spcPts val="0"/>
              </a:spcAft>
            </a:pPr>
            <a:r>
              <a:rPr lang="en-US" sz="1400" dirty="0">
                <a:latin typeface="+mn-lt"/>
              </a:rPr>
              <a:t>The reimbursement of eligible costs may be based on any or a combination of the following forms</a:t>
            </a:r>
            <a:r>
              <a:rPr lang="en-US" sz="1400" dirty="0">
                <a:latin typeface="+mn-lt"/>
              </a:rPr>
              <a:t>:</a:t>
            </a:r>
          </a:p>
          <a:p>
            <a:pPr marL="1013460" lvl="1" indent="-285750">
              <a:spcBef>
                <a:spcPts val="600"/>
              </a:spcBef>
              <a:spcAft>
                <a:spcPts val="0"/>
              </a:spcAft>
              <a:buFont typeface="Wingdings" panose="05000000000000000000" pitchFamily="2" charset="2"/>
              <a:buChar char="q"/>
            </a:pPr>
            <a:r>
              <a:rPr lang="en-US" sz="1400" b="1" dirty="0">
                <a:solidFill>
                  <a:schemeClr val="accent1">
                    <a:lumMod val="50000"/>
                  </a:schemeClr>
                </a:solidFill>
                <a:latin typeface="+mn-lt"/>
              </a:rPr>
              <a:t>actual </a:t>
            </a:r>
            <a:r>
              <a:rPr lang="en-US" sz="1400" b="1" dirty="0">
                <a:solidFill>
                  <a:schemeClr val="accent1">
                    <a:lumMod val="50000"/>
                  </a:schemeClr>
                </a:solidFill>
                <a:latin typeface="+mn-lt"/>
              </a:rPr>
              <a:t>costs </a:t>
            </a:r>
            <a:r>
              <a:rPr lang="en-US" sz="1400" dirty="0">
                <a:latin typeface="+mn-lt"/>
              </a:rPr>
              <a:t>incurred by the beneficiary(</a:t>
            </a:r>
            <a:r>
              <a:rPr lang="en-US" sz="1400" dirty="0" err="1">
                <a:latin typeface="+mn-lt"/>
              </a:rPr>
              <a:t>ies</a:t>
            </a:r>
            <a:r>
              <a:rPr lang="en-US" sz="1400" dirty="0">
                <a:latin typeface="+mn-lt"/>
              </a:rPr>
              <a:t>) and affiliated entity(</a:t>
            </a:r>
            <a:r>
              <a:rPr lang="en-US" sz="1400" dirty="0" err="1">
                <a:latin typeface="+mn-lt"/>
              </a:rPr>
              <a:t>ies</a:t>
            </a:r>
            <a:r>
              <a:rPr lang="en-US" sz="1400" dirty="0">
                <a:latin typeface="+mn-lt"/>
              </a:rPr>
              <a:t>);</a:t>
            </a:r>
          </a:p>
          <a:p>
            <a:pPr marL="1013460" lvl="1" indent="-285750">
              <a:spcBef>
                <a:spcPts val="600"/>
              </a:spcBef>
              <a:spcAft>
                <a:spcPts val="0"/>
              </a:spcAft>
              <a:buFont typeface="Wingdings" panose="05000000000000000000" pitchFamily="2" charset="2"/>
              <a:buChar char="q"/>
            </a:pPr>
            <a:r>
              <a:rPr lang="en-US" sz="1400" dirty="0" smtClean="0">
                <a:latin typeface="+mn-lt"/>
              </a:rPr>
              <a:t>one </a:t>
            </a:r>
            <a:r>
              <a:rPr lang="en-US" sz="1400" dirty="0">
                <a:latin typeface="+mn-lt"/>
              </a:rPr>
              <a:t>or more </a:t>
            </a:r>
            <a:r>
              <a:rPr lang="en-US" sz="1400" b="1" dirty="0">
                <a:solidFill>
                  <a:schemeClr val="accent1">
                    <a:lumMod val="50000"/>
                  </a:schemeClr>
                </a:solidFill>
                <a:latin typeface="+mn-lt"/>
              </a:rPr>
              <a:t>simplified cost options</a:t>
            </a:r>
            <a:r>
              <a:rPr lang="en-US" sz="1400" dirty="0">
                <a:latin typeface="+mn-lt"/>
              </a:rPr>
              <a:t>.</a:t>
            </a:r>
          </a:p>
          <a:p>
            <a:pPr marL="270510">
              <a:spcAft>
                <a:spcPts val="0"/>
              </a:spcAft>
            </a:pPr>
            <a:endParaRPr lang="en-US" sz="1400" b="1" dirty="0" smtClean="0">
              <a:solidFill>
                <a:schemeClr val="accent1">
                  <a:lumMod val="50000"/>
                </a:schemeClr>
              </a:solidFill>
              <a:latin typeface="+mn-lt"/>
            </a:endParaRPr>
          </a:p>
          <a:p>
            <a:pPr marL="270510">
              <a:spcAft>
                <a:spcPts val="0"/>
              </a:spcAft>
            </a:pPr>
            <a:endParaRPr lang="en-US" sz="1400" b="1" dirty="0" smtClean="0">
              <a:solidFill>
                <a:schemeClr val="accent1">
                  <a:lumMod val="50000"/>
                </a:schemeClr>
              </a:solidFill>
              <a:latin typeface="+mn-lt"/>
            </a:endParaRPr>
          </a:p>
          <a:p>
            <a:pPr marL="270510">
              <a:spcAft>
                <a:spcPts val="0"/>
              </a:spcAft>
            </a:pPr>
            <a:r>
              <a:rPr lang="en-US" b="1" dirty="0" smtClean="0">
                <a:solidFill>
                  <a:schemeClr val="accent1">
                    <a:lumMod val="50000"/>
                  </a:schemeClr>
                </a:solidFill>
                <a:latin typeface="+mn-lt"/>
              </a:rPr>
              <a:t>Simplified </a:t>
            </a:r>
            <a:r>
              <a:rPr lang="en-US" b="1" dirty="0">
                <a:solidFill>
                  <a:schemeClr val="accent1">
                    <a:lumMod val="50000"/>
                  </a:schemeClr>
                </a:solidFill>
                <a:latin typeface="+mn-lt"/>
              </a:rPr>
              <a:t>cost options </a:t>
            </a:r>
            <a:r>
              <a:rPr lang="en-US" b="1" dirty="0">
                <a:solidFill>
                  <a:schemeClr val="accent1">
                    <a:lumMod val="50000"/>
                  </a:schemeClr>
                </a:solidFill>
                <a:latin typeface="+mn-lt"/>
              </a:rPr>
              <a:t>(SCO) </a:t>
            </a:r>
            <a:r>
              <a:rPr lang="en-US" dirty="0" smtClean="0">
                <a:latin typeface="+mn-lt"/>
              </a:rPr>
              <a:t>may </a:t>
            </a:r>
            <a:r>
              <a:rPr lang="en-US" dirty="0">
                <a:latin typeface="+mn-lt"/>
              </a:rPr>
              <a:t>take the form of:</a:t>
            </a:r>
          </a:p>
          <a:p>
            <a:pPr marL="1013460" lvl="1" indent="-285750">
              <a:spcBef>
                <a:spcPts val="600"/>
              </a:spcBef>
              <a:spcAft>
                <a:spcPts val="0"/>
              </a:spcAft>
              <a:buFont typeface="Wingdings" panose="05000000000000000000" pitchFamily="2" charset="2"/>
              <a:buChar char="§"/>
            </a:pPr>
            <a:r>
              <a:rPr lang="en-US" b="1" u="sng" dirty="0" smtClean="0">
                <a:latin typeface="+mn-lt"/>
              </a:rPr>
              <a:t>unit </a:t>
            </a:r>
            <a:r>
              <a:rPr lang="en-US" b="1" u="sng" dirty="0">
                <a:latin typeface="+mn-lt"/>
              </a:rPr>
              <a:t>costs</a:t>
            </a:r>
            <a:r>
              <a:rPr lang="en-US" dirty="0">
                <a:latin typeface="+mn-lt"/>
              </a:rPr>
              <a:t>: covering all or certain specific categories of eligible costs which are clearly identified in advance by reference to an amount per unit.</a:t>
            </a:r>
          </a:p>
          <a:p>
            <a:pPr marL="1013460" lvl="1" indent="-285750">
              <a:spcBef>
                <a:spcPts val="600"/>
              </a:spcBef>
              <a:spcAft>
                <a:spcPts val="0"/>
              </a:spcAft>
              <a:buFont typeface="Wingdings" panose="05000000000000000000" pitchFamily="2" charset="2"/>
              <a:buChar char="§"/>
            </a:pPr>
            <a:r>
              <a:rPr lang="en-US" b="1" u="sng" dirty="0">
                <a:latin typeface="+mn-lt"/>
              </a:rPr>
              <a:t>lump </a:t>
            </a:r>
            <a:r>
              <a:rPr lang="en-US" b="1" u="sng" dirty="0">
                <a:latin typeface="+mn-lt"/>
              </a:rPr>
              <a:t>sums</a:t>
            </a:r>
            <a:r>
              <a:rPr lang="en-US" dirty="0">
                <a:latin typeface="+mn-lt"/>
              </a:rPr>
              <a:t>: covering in global terms all or certain specific categories of eligible costs which are clearly identified in advance.</a:t>
            </a:r>
          </a:p>
          <a:p>
            <a:pPr marL="1013460" lvl="1" indent="-285750">
              <a:spcBef>
                <a:spcPts val="600"/>
              </a:spcBef>
              <a:spcAft>
                <a:spcPts val="0"/>
              </a:spcAft>
              <a:buFont typeface="Wingdings" panose="05000000000000000000" pitchFamily="2" charset="2"/>
              <a:buChar char="§"/>
            </a:pPr>
            <a:r>
              <a:rPr lang="en-US" b="1" u="sng" dirty="0">
                <a:latin typeface="+mn-lt"/>
              </a:rPr>
              <a:t>flat-rate </a:t>
            </a:r>
            <a:r>
              <a:rPr lang="en-US" b="1" u="sng" dirty="0">
                <a:latin typeface="+mn-lt"/>
              </a:rPr>
              <a:t>financing</a:t>
            </a:r>
            <a:r>
              <a:rPr lang="en-US" dirty="0">
                <a:latin typeface="+mn-lt"/>
              </a:rPr>
              <a:t>: covering specific categories of eligible costs which are clearly identified in advance by applying a percentage fixed ex ante</a:t>
            </a:r>
            <a:r>
              <a:rPr lang="en-US" dirty="0" smtClean="0">
                <a:latin typeface="+mn-lt"/>
              </a:rPr>
              <a:t>.</a:t>
            </a:r>
            <a:endParaRPr lang="fr-BE" sz="1400" dirty="0">
              <a:latin typeface="+mn-lt"/>
            </a:endParaRPr>
          </a:p>
        </p:txBody>
      </p:sp>
      <p:sp>
        <p:nvSpPr>
          <p:cNvPr id="6" name="Rectangle 5"/>
          <p:cNvSpPr/>
          <p:nvPr/>
        </p:nvSpPr>
        <p:spPr>
          <a:xfrm>
            <a:off x="425395" y="6237312"/>
            <a:ext cx="6157455" cy="276999"/>
          </a:xfrm>
          <a:prstGeom prst="rect">
            <a:avLst/>
          </a:prstGeom>
        </p:spPr>
        <p:txBody>
          <a:bodyPr wrap="none">
            <a:spAutoFit/>
          </a:bodyPr>
          <a:lstStyle/>
          <a:p>
            <a:r>
              <a:rPr lang="en-GB" b="1" dirty="0" smtClean="0">
                <a:solidFill>
                  <a:srgbClr val="C00000"/>
                </a:solidFill>
              </a:rPr>
              <a:t>Additional information can be found at pages 16-19 of the guidelines.</a:t>
            </a:r>
            <a:endParaRPr lang="fr-BE" b="1" dirty="0"/>
          </a:p>
        </p:txBody>
      </p:sp>
    </p:spTree>
    <p:extLst>
      <p:ext uri="{BB962C8B-B14F-4D97-AF65-F5344CB8AC3E}">
        <p14:creationId xmlns:p14="http://schemas.microsoft.com/office/powerpoint/2010/main" val="2787228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35663"/>
            <a:ext cx="8229600" cy="936625"/>
          </a:xfrm>
        </p:spPr>
        <p:txBody>
          <a:bodyPr/>
          <a:lstStyle/>
          <a:p>
            <a:pPr marL="0">
              <a:spcBef>
                <a:spcPts val="1800"/>
              </a:spcBef>
            </a:pPr>
            <a:r>
              <a:rPr lang="en-GB" sz="2800" dirty="0" smtClean="0"/>
              <a:t>Eligibility </a:t>
            </a:r>
            <a:r>
              <a:rPr lang="en-GB" sz="2800" dirty="0"/>
              <a:t>of </a:t>
            </a:r>
            <a:r>
              <a:rPr lang="en-GB" sz="2800" dirty="0" smtClean="0"/>
              <a:t>costs (2)</a:t>
            </a:r>
            <a:endParaRPr lang="fr-BE" sz="18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6" name="Rectangle 5"/>
          <p:cNvSpPr/>
          <p:nvPr/>
        </p:nvSpPr>
        <p:spPr>
          <a:xfrm>
            <a:off x="425395" y="6237312"/>
            <a:ext cx="6157455" cy="276999"/>
          </a:xfrm>
          <a:prstGeom prst="rect">
            <a:avLst/>
          </a:prstGeom>
        </p:spPr>
        <p:txBody>
          <a:bodyPr wrap="none">
            <a:spAutoFit/>
          </a:bodyPr>
          <a:lstStyle/>
          <a:p>
            <a:r>
              <a:rPr lang="en-GB" b="1" dirty="0" smtClean="0">
                <a:solidFill>
                  <a:srgbClr val="C00000"/>
                </a:solidFill>
              </a:rPr>
              <a:t>Additional information can be found at pages 16-19 of the guidelines.</a:t>
            </a:r>
            <a:endParaRPr lang="fr-BE" b="1" dirty="0"/>
          </a:p>
        </p:txBody>
      </p:sp>
      <p:sp>
        <p:nvSpPr>
          <p:cNvPr id="8" name="Rectangle 7"/>
          <p:cNvSpPr/>
          <p:nvPr/>
        </p:nvSpPr>
        <p:spPr>
          <a:xfrm>
            <a:off x="539552" y="2491536"/>
            <a:ext cx="7632848" cy="2600712"/>
          </a:xfrm>
          <a:prstGeom prst="rect">
            <a:avLst/>
          </a:prstGeom>
        </p:spPr>
        <p:txBody>
          <a:bodyPr wrap="square">
            <a:spAutoFit/>
          </a:bodyPr>
          <a:lstStyle/>
          <a:p>
            <a:pPr marL="270510" algn="just">
              <a:spcAft>
                <a:spcPts val="1000"/>
              </a:spcAft>
            </a:pPr>
            <a:r>
              <a:rPr lang="en-US" sz="1600" dirty="0" smtClean="0">
                <a:latin typeface="+mn-lt"/>
              </a:rPr>
              <a:t>•</a:t>
            </a:r>
            <a:r>
              <a:rPr lang="en-US" sz="1600" dirty="0">
                <a:latin typeface="+mn-lt"/>
              </a:rPr>
              <a:t>	</a:t>
            </a:r>
            <a:r>
              <a:rPr lang="en-US" sz="1600" b="1" dirty="0" smtClean="0">
                <a:solidFill>
                  <a:schemeClr val="accent1">
                    <a:lumMod val="50000"/>
                  </a:schemeClr>
                </a:solidFill>
                <a:latin typeface="+mn-lt"/>
              </a:rPr>
              <a:t>Indirect costs</a:t>
            </a:r>
            <a:endParaRPr lang="en-US" sz="1600" b="1" dirty="0">
              <a:solidFill>
                <a:schemeClr val="accent1">
                  <a:lumMod val="50000"/>
                </a:schemeClr>
              </a:solidFill>
              <a:latin typeface="+mn-lt"/>
            </a:endParaRPr>
          </a:p>
          <a:p>
            <a:pPr marL="270510" algn="just">
              <a:spcAft>
                <a:spcPts val="1000"/>
              </a:spcAft>
            </a:pPr>
            <a:r>
              <a:rPr lang="en-GB" sz="1600" dirty="0">
                <a:latin typeface="+mn-lt"/>
              </a:rPr>
              <a:t>The indirect costs incurred in carrying out the action may be eligible for flat-rate funding, but </a:t>
            </a:r>
            <a:r>
              <a:rPr lang="en-GB" sz="1600" b="1" dirty="0">
                <a:latin typeface="+mn-lt"/>
              </a:rPr>
              <a:t>the total must not exceed 7 % of the estimated total eligible direct costs</a:t>
            </a:r>
            <a:r>
              <a:rPr lang="en-GB" sz="1600" dirty="0">
                <a:latin typeface="+mn-lt"/>
              </a:rPr>
              <a:t>. </a:t>
            </a:r>
            <a:r>
              <a:rPr lang="en-GB" sz="1600" dirty="0">
                <a:latin typeface="+mn-lt"/>
              </a:rPr>
              <a:t>Indirect costs are eligible provided that they do not include costs assigned to another budget heading in the standard grant contract</a:t>
            </a:r>
            <a:r>
              <a:rPr lang="en-GB" sz="1600" dirty="0" smtClean="0">
                <a:latin typeface="+mn-lt"/>
              </a:rPr>
              <a:t>.</a:t>
            </a:r>
            <a:endParaRPr lang="en-GB" sz="1600" dirty="0">
              <a:latin typeface="+mn-lt"/>
            </a:endParaRPr>
          </a:p>
          <a:p>
            <a:pPr marL="270510" algn="just">
              <a:spcBef>
                <a:spcPts val="1200"/>
              </a:spcBef>
              <a:spcAft>
                <a:spcPts val="1000"/>
              </a:spcAft>
            </a:pPr>
            <a:r>
              <a:rPr lang="en-US" sz="1600" dirty="0" smtClean="0">
                <a:latin typeface="+mn-lt"/>
              </a:rPr>
              <a:t>•</a:t>
            </a:r>
            <a:r>
              <a:rPr lang="en-US" sz="1600" dirty="0">
                <a:latin typeface="+mn-lt"/>
              </a:rPr>
              <a:t>	</a:t>
            </a:r>
            <a:r>
              <a:rPr lang="en-US" sz="1600" b="1" dirty="0">
                <a:solidFill>
                  <a:schemeClr val="accent1">
                    <a:lumMod val="50000"/>
                  </a:schemeClr>
                </a:solidFill>
                <a:latin typeface="+mn-lt"/>
              </a:rPr>
              <a:t>Contributions in kind</a:t>
            </a:r>
            <a:endParaRPr lang="en-US" sz="1600" b="1" dirty="0">
              <a:solidFill>
                <a:schemeClr val="accent1">
                  <a:lumMod val="50000"/>
                </a:schemeClr>
              </a:solidFill>
              <a:latin typeface="+mn-lt"/>
            </a:endParaRPr>
          </a:p>
          <a:p>
            <a:pPr marL="270510" algn="just">
              <a:spcAft>
                <a:spcPts val="1000"/>
              </a:spcAft>
            </a:pPr>
            <a:r>
              <a:rPr lang="en-US" sz="1600" dirty="0">
                <a:latin typeface="+mn-lt"/>
              </a:rPr>
              <a:t>Contributions in kind are not eligible for this call for proposals</a:t>
            </a:r>
            <a:endParaRPr lang="fr-BE" sz="1600" dirty="0">
              <a:latin typeface="+mn-lt"/>
            </a:endParaRPr>
          </a:p>
        </p:txBody>
      </p:sp>
    </p:spTree>
    <p:extLst>
      <p:ext uri="{BB962C8B-B14F-4D97-AF65-F5344CB8AC3E}">
        <p14:creationId xmlns:p14="http://schemas.microsoft.com/office/powerpoint/2010/main" val="863569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35663"/>
            <a:ext cx="8229600" cy="936625"/>
          </a:xfrm>
        </p:spPr>
        <p:txBody>
          <a:bodyPr/>
          <a:lstStyle/>
          <a:p>
            <a:pPr marL="0">
              <a:spcBef>
                <a:spcPts val="1800"/>
              </a:spcBef>
            </a:pPr>
            <a:r>
              <a:rPr lang="en-GB" sz="2800" dirty="0">
                <a:solidFill>
                  <a:srgbClr val="C00000"/>
                </a:solidFill>
              </a:rPr>
              <a:t>Ineligible </a:t>
            </a:r>
            <a:r>
              <a:rPr lang="en-GB" sz="2800" dirty="0" smtClean="0">
                <a:solidFill>
                  <a:srgbClr val="C00000"/>
                </a:solidFill>
              </a:rPr>
              <a:t>costs</a:t>
            </a:r>
            <a:endParaRPr lang="fr-BE" sz="1800"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6" name="Rectangle 5"/>
          <p:cNvSpPr/>
          <p:nvPr/>
        </p:nvSpPr>
        <p:spPr>
          <a:xfrm>
            <a:off x="425395" y="6237312"/>
            <a:ext cx="6157455" cy="276999"/>
          </a:xfrm>
          <a:prstGeom prst="rect">
            <a:avLst/>
          </a:prstGeom>
        </p:spPr>
        <p:txBody>
          <a:bodyPr wrap="none">
            <a:spAutoFit/>
          </a:bodyPr>
          <a:lstStyle/>
          <a:p>
            <a:r>
              <a:rPr lang="en-GB" b="1" dirty="0" smtClean="0">
                <a:solidFill>
                  <a:srgbClr val="C00000"/>
                </a:solidFill>
              </a:rPr>
              <a:t>Additional information can be found at pages 16-19 of the guidelines.</a:t>
            </a:r>
            <a:endParaRPr lang="fr-BE" b="1" dirty="0"/>
          </a:p>
        </p:txBody>
      </p:sp>
      <p:sp>
        <p:nvSpPr>
          <p:cNvPr id="8" name="Rectangle 7"/>
          <p:cNvSpPr/>
          <p:nvPr/>
        </p:nvSpPr>
        <p:spPr>
          <a:xfrm>
            <a:off x="611560" y="2492896"/>
            <a:ext cx="7632848" cy="2457083"/>
          </a:xfrm>
          <a:prstGeom prst="rect">
            <a:avLst/>
          </a:prstGeom>
        </p:spPr>
        <p:txBody>
          <a:bodyPr wrap="square">
            <a:spAutoFit/>
          </a:bodyPr>
          <a:lstStyle/>
          <a:p>
            <a:pPr marL="556260" indent="-285750" algn="just">
              <a:spcAft>
                <a:spcPts val="1000"/>
              </a:spcAft>
              <a:buFont typeface="Wingdings" panose="05000000000000000000" pitchFamily="2" charset="2"/>
              <a:buChar char="v"/>
            </a:pPr>
            <a:r>
              <a:rPr lang="en-US" sz="1600" dirty="0">
                <a:latin typeface="+mn-lt"/>
              </a:rPr>
              <a:t>debts </a:t>
            </a:r>
            <a:r>
              <a:rPr lang="en-US" sz="1600" dirty="0">
                <a:latin typeface="+mn-lt"/>
              </a:rPr>
              <a:t>and debt service charges (</a:t>
            </a:r>
            <a:r>
              <a:rPr lang="en-US" sz="1600" dirty="0">
                <a:latin typeface="+mn-lt"/>
              </a:rPr>
              <a:t>interest)</a:t>
            </a:r>
          </a:p>
          <a:p>
            <a:pPr marL="556260" indent="-285750" algn="just">
              <a:spcAft>
                <a:spcPts val="1000"/>
              </a:spcAft>
              <a:buFont typeface="Wingdings" panose="05000000000000000000" pitchFamily="2" charset="2"/>
              <a:buChar char="v"/>
            </a:pPr>
            <a:r>
              <a:rPr lang="en-US" sz="1600" dirty="0">
                <a:latin typeface="+mn-lt"/>
              </a:rPr>
              <a:t>provisions </a:t>
            </a:r>
            <a:r>
              <a:rPr lang="en-US" sz="1600" dirty="0">
                <a:latin typeface="+mn-lt"/>
              </a:rPr>
              <a:t>for losses or potential future </a:t>
            </a:r>
            <a:r>
              <a:rPr lang="en-US" sz="1600" dirty="0" smtClean="0">
                <a:latin typeface="+mn-lt"/>
              </a:rPr>
              <a:t>liabilities</a:t>
            </a:r>
          </a:p>
          <a:p>
            <a:pPr marL="556260" indent="-285750" algn="just">
              <a:spcAft>
                <a:spcPts val="1000"/>
              </a:spcAft>
              <a:buFont typeface="Wingdings" panose="05000000000000000000" pitchFamily="2" charset="2"/>
              <a:buChar char="v"/>
            </a:pPr>
            <a:r>
              <a:rPr lang="en-GB" sz="1600" dirty="0" smtClean="0">
                <a:latin typeface="+mn-lt"/>
              </a:rPr>
              <a:t>currency </a:t>
            </a:r>
            <a:r>
              <a:rPr lang="en-GB" sz="1600" dirty="0">
                <a:latin typeface="+mn-lt"/>
              </a:rPr>
              <a:t>exchange </a:t>
            </a:r>
            <a:r>
              <a:rPr lang="en-GB" sz="1600" dirty="0" smtClean="0">
                <a:latin typeface="+mn-lt"/>
              </a:rPr>
              <a:t>losses</a:t>
            </a:r>
          </a:p>
          <a:p>
            <a:pPr marL="556260" indent="-285750" algn="just">
              <a:spcAft>
                <a:spcPts val="1000"/>
              </a:spcAft>
              <a:buFont typeface="Wingdings" panose="05000000000000000000" pitchFamily="2" charset="2"/>
              <a:buChar char="v"/>
            </a:pPr>
            <a:r>
              <a:rPr lang="en-GB" sz="1600" dirty="0" smtClean="0">
                <a:latin typeface="+mn-lt"/>
              </a:rPr>
              <a:t>credit </a:t>
            </a:r>
            <a:r>
              <a:rPr lang="en-GB" sz="1600" dirty="0">
                <a:latin typeface="+mn-lt"/>
              </a:rPr>
              <a:t>to third </a:t>
            </a:r>
            <a:r>
              <a:rPr lang="en-GB" sz="1600" dirty="0" smtClean="0">
                <a:latin typeface="+mn-lt"/>
              </a:rPr>
              <a:t>parties</a:t>
            </a:r>
          </a:p>
          <a:p>
            <a:pPr marL="556260" indent="-285750" algn="just">
              <a:spcAft>
                <a:spcPts val="1000"/>
              </a:spcAft>
              <a:buFont typeface="Wingdings" panose="05000000000000000000" pitchFamily="2" charset="2"/>
              <a:buChar char="v"/>
            </a:pPr>
            <a:r>
              <a:rPr lang="en-GB" sz="1600" dirty="0" smtClean="0">
                <a:latin typeface="+mn-lt"/>
              </a:rPr>
              <a:t>salary </a:t>
            </a:r>
            <a:r>
              <a:rPr lang="en-GB" sz="1600" dirty="0">
                <a:latin typeface="+mn-lt"/>
              </a:rPr>
              <a:t>costs of the personnel of national administrations</a:t>
            </a:r>
            <a:endParaRPr lang="fr-BE" sz="1600" dirty="0">
              <a:latin typeface="+mn-lt"/>
            </a:endParaRPr>
          </a:p>
          <a:p>
            <a:pPr marL="556260" indent="-285750" algn="just">
              <a:spcAft>
                <a:spcPts val="1000"/>
              </a:spcAft>
              <a:buFont typeface="Wingdings" panose="05000000000000000000" pitchFamily="2" charset="2"/>
              <a:buChar char="v"/>
            </a:pPr>
            <a:r>
              <a:rPr lang="en-GB" sz="1600" dirty="0">
                <a:latin typeface="+mn-lt"/>
              </a:rPr>
              <a:t>costs declared by the beneficiary(</a:t>
            </a:r>
            <a:r>
              <a:rPr lang="en-GB" sz="1600" dirty="0" err="1">
                <a:latin typeface="+mn-lt"/>
              </a:rPr>
              <a:t>ies</a:t>
            </a:r>
            <a:r>
              <a:rPr lang="en-GB" sz="1600" dirty="0">
                <a:latin typeface="+mn-lt"/>
              </a:rPr>
              <a:t>) and financed by another action or work programme receiving a European </a:t>
            </a:r>
            <a:r>
              <a:rPr lang="en-GB" sz="1600" dirty="0">
                <a:latin typeface="+mn-lt"/>
              </a:rPr>
              <a:t>Union grant</a:t>
            </a:r>
            <a:endParaRPr lang="en-US" sz="1600" dirty="0">
              <a:latin typeface="+mn-lt"/>
            </a:endParaRPr>
          </a:p>
        </p:txBody>
      </p:sp>
    </p:spTree>
    <p:extLst>
      <p:ext uri="{BB962C8B-B14F-4D97-AF65-F5344CB8AC3E}">
        <p14:creationId xmlns:p14="http://schemas.microsoft.com/office/powerpoint/2010/main" val="42310723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2852415"/>
            <a:ext cx="8229600" cy="936625"/>
          </a:xfrm>
        </p:spPr>
        <p:txBody>
          <a:bodyPr/>
          <a:lstStyle/>
          <a:p>
            <a:pPr algn="ctr"/>
            <a:r>
              <a:rPr lang="fr-BE" altLang="en-US" sz="3200" dirty="0" smtClean="0"/>
              <a:t>4. </a:t>
            </a:r>
            <a:r>
              <a:rPr lang="en-US" altLang="en-US" sz="3200" dirty="0"/>
              <a:t>How to apply and </a:t>
            </a:r>
            <a:r>
              <a:rPr lang="en-US" altLang="en-US" sz="3200" dirty="0" smtClean="0"/>
              <a:t/>
            </a:r>
            <a:br>
              <a:rPr lang="en-US" altLang="en-US" sz="3200" dirty="0" smtClean="0"/>
            </a:br>
            <a:r>
              <a:rPr lang="en-US" altLang="en-US" sz="3200" dirty="0" smtClean="0"/>
              <a:t>procedures </a:t>
            </a:r>
            <a:r>
              <a:rPr lang="en-US" altLang="en-US" sz="3200" dirty="0"/>
              <a:t>to follow</a:t>
            </a:r>
            <a:endParaRPr lang="en-US" altLang="en-US" sz="3200" dirty="0"/>
          </a:p>
        </p:txBody>
      </p:sp>
      <p:sp>
        <p:nvSpPr>
          <p:cNvPr id="4100" name="Left Brace 3"/>
          <p:cNvSpPr>
            <a:spLocks/>
          </p:cNvSpPr>
          <p:nvPr/>
        </p:nvSpPr>
        <p:spPr bwMode="auto">
          <a:xfrm>
            <a:off x="1066006" y="2924175"/>
            <a:ext cx="46037" cy="1873250"/>
          </a:xfrm>
          <a:prstGeom prst="leftBrace">
            <a:avLst>
              <a:gd name="adj1" fmla="val 8289"/>
              <a:gd name="adj2" fmla="val 50000"/>
            </a:avLst>
          </a:prstGeom>
          <a:noFill/>
          <a:ln w="9525" algn="ctr">
            <a:noFill/>
            <a:round/>
            <a:headEnd/>
            <a:tailEnd/>
          </a:ln>
          <a:effectLst/>
        </p:spPr>
        <p:txBody>
          <a:bodyPr anchor="ctr"/>
          <a:lstStyle/>
          <a:p>
            <a:pPr marL="3175"/>
            <a:endParaRPr lang="en-US" alt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2360680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28279"/>
            <a:ext cx="8229600" cy="936625"/>
          </a:xfrm>
        </p:spPr>
        <p:txBody>
          <a:bodyPr/>
          <a:lstStyle/>
          <a:p>
            <a:pPr marL="0">
              <a:spcBef>
                <a:spcPts val="1800"/>
              </a:spcBef>
            </a:pPr>
            <a:r>
              <a:rPr lang="en-GB" sz="2800" dirty="0"/>
              <a:t>Submission</a:t>
            </a:r>
            <a:endParaRPr lang="fr-BE" sz="28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Rectangle 7"/>
          <p:cNvSpPr/>
          <p:nvPr/>
        </p:nvSpPr>
        <p:spPr>
          <a:xfrm>
            <a:off x="611560" y="2492896"/>
            <a:ext cx="7632848" cy="3954929"/>
          </a:xfrm>
          <a:prstGeom prst="rect">
            <a:avLst/>
          </a:prstGeom>
        </p:spPr>
        <p:txBody>
          <a:bodyPr wrap="square">
            <a:spAutoFit/>
          </a:bodyPr>
          <a:lstStyle/>
          <a:p>
            <a:pPr marL="556260" indent="-285750" algn="just">
              <a:spcAft>
                <a:spcPts val="1000"/>
              </a:spcAft>
              <a:buFont typeface="Wingdings" panose="05000000000000000000" pitchFamily="2" charset="2"/>
              <a:buChar char="v"/>
            </a:pPr>
            <a:r>
              <a:rPr lang="fr-BE" sz="1600" dirty="0" err="1" smtClean="0">
                <a:latin typeface="+mn-lt"/>
              </a:rPr>
              <a:t>Each</a:t>
            </a:r>
            <a:r>
              <a:rPr lang="fr-BE" sz="1600" dirty="0" smtClean="0">
                <a:latin typeface="+mn-lt"/>
              </a:rPr>
              <a:t> </a:t>
            </a:r>
            <a:r>
              <a:rPr lang="fr-BE" sz="1600" dirty="0" err="1" smtClean="0">
                <a:latin typeface="+mn-lt"/>
              </a:rPr>
              <a:t>applicant’s</a:t>
            </a:r>
            <a:r>
              <a:rPr lang="fr-BE" sz="1600" dirty="0" smtClean="0">
                <a:latin typeface="+mn-lt"/>
              </a:rPr>
              <a:t> organisation </a:t>
            </a:r>
            <a:r>
              <a:rPr lang="fr-BE" sz="1600" u="sng" dirty="0" smtClean="0">
                <a:latin typeface="+mn-lt"/>
              </a:rPr>
              <a:t>has to </a:t>
            </a:r>
            <a:r>
              <a:rPr lang="fr-BE" sz="1600" dirty="0" err="1" smtClean="0">
                <a:latin typeface="+mn-lt"/>
              </a:rPr>
              <a:t>be</a:t>
            </a:r>
            <a:r>
              <a:rPr lang="fr-BE" sz="1600" dirty="0" smtClean="0">
                <a:latin typeface="+mn-lt"/>
              </a:rPr>
              <a:t> </a:t>
            </a:r>
            <a:r>
              <a:rPr lang="fr-BE" sz="1600" dirty="0" err="1" smtClean="0">
                <a:latin typeface="+mn-lt"/>
              </a:rPr>
              <a:t>registered</a:t>
            </a:r>
            <a:r>
              <a:rPr lang="fr-BE" sz="1600" dirty="0" smtClean="0">
                <a:latin typeface="+mn-lt"/>
              </a:rPr>
              <a:t> </a:t>
            </a:r>
            <a:r>
              <a:rPr lang="fr-BE" sz="1600" dirty="0" err="1" smtClean="0">
                <a:latin typeface="+mn-lt"/>
              </a:rPr>
              <a:t>into</a:t>
            </a:r>
            <a:r>
              <a:rPr lang="fr-BE" sz="1600" dirty="0" smtClean="0">
                <a:latin typeface="+mn-lt"/>
              </a:rPr>
              <a:t> </a:t>
            </a:r>
            <a:r>
              <a:rPr lang="fr-BE" sz="1800" b="1" u="sng" dirty="0" smtClean="0">
                <a:solidFill>
                  <a:schemeClr val="accent1">
                    <a:lumMod val="50000"/>
                  </a:schemeClr>
                </a:solidFill>
                <a:latin typeface="+mn-lt"/>
              </a:rPr>
              <a:t>PADOR</a:t>
            </a:r>
            <a:r>
              <a:rPr lang="fr-BE" sz="1600" dirty="0" smtClean="0">
                <a:latin typeface="+mn-lt"/>
              </a:rPr>
              <a:t>.</a:t>
            </a:r>
          </a:p>
          <a:p>
            <a:pPr marL="1013460" lvl="1" indent="-285750" algn="just">
              <a:spcAft>
                <a:spcPts val="1000"/>
              </a:spcAft>
              <a:buFont typeface="Wingdings" panose="05000000000000000000" pitchFamily="2" charset="2"/>
              <a:buChar char="v"/>
            </a:pPr>
            <a:r>
              <a:rPr lang="fr-BE" sz="1600" dirty="0" smtClean="0">
                <a:latin typeface="+mn-lt"/>
              </a:rPr>
              <a:t>For lead-</a:t>
            </a:r>
            <a:r>
              <a:rPr lang="fr-BE" sz="1600" dirty="0" err="1" smtClean="0">
                <a:latin typeface="+mn-lt"/>
              </a:rPr>
              <a:t>applicants</a:t>
            </a:r>
            <a:r>
              <a:rPr lang="fr-BE" sz="1600" dirty="0" smtClean="0">
                <a:latin typeface="+mn-lt"/>
              </a:rPr>
              <a:t>: </a:t>
            </a:r>
            <a:r>
              <a:rPr lang="fr-BE" sz="1600" dirty="0" err="1" smtClean="0">
                <a:latin typeface="+mn-lt"/>
              </a:rPr>
              <a:t>already</a:t>
            </a:r>
            <a:r>
              <a:rPr lang="fr-BE" sz="1600" dirty="0" smtClean="0">
                <a:latin typeface="+mn-lt"/>
              </a:rPr>
              <a:t> at the Concept Note </a:t>
            </a:r>
            <a:r>
              <a:rPr lang="fr-BE" sz="1600" dirty="0" err="1" smtClean="0">
                <a:latin typeface="+mn-lt"/>
              </a:rPr>
              <a:t>step</a:t>
            </a:r>
            <a:endParaRPr lang="fr-BE" sz="1600" dirty="0" smtClean="0">
              <a:latin typeface="+mn-lt"/>
            </a:endParaRPr>
          </a:p>
          <a:p>
            <a:pPr marL="1013460" lvl="1" indent="-285750" algn="just">
              <a:spcAft>
                <a:spcPts val="1000"/>
              </a:spcAft>
              <a:buFont typeface="Wingdings" panose="05000000000000000000" pitchFamily="2" charset="2"/>
              <a:buChar char="v"/>
            </a:pPr>
            <a:r>
              <a:rPr lang="fr-BE" sz="1600" dirty="0">
                <a:latin typeface="+mn-lt"/>
              </a:rPr>
              <a:t>For </a:t>
            </a:r>
            <a:r>
              <a:rPr lang="fr-BE" sz="1600" dirty="0" err="1" smtClean="0">
                <a:latin typeface="+mn-lt"/>
              </a:rPr>
              <a:t>co-applicant</a:t>
            </a:r>
            <a:r>
              <a:rPr lang="fr-BE" sz="1600" dirty="0" smtClean="0">
                <a:latin typeface="+mn-lt"/>
              </a:rPr>
              <a:t>(s</a:t>
            </a:r>
            <a:r>
              <a:rPr lang="fr-BE" sz="1600" dirty="0">
                <a:latin typeface="+mn-lt"/>
              </a:rPr>
              <a:t>) and </a:t>
            </a:r>
            <a:r>
              <a:rPr lang="fr-BE" sz="1600" dirty="0" err="1">
                <a:latin typeface="+mn-lt"/>
              </a:rPr>
              <a:t>a</a:t>
            </a:r>
            <a:r>
              <a:rPr lang="fr-BE" sz="1600" dirty="0" err="1" smtClean="0">
                <a:latin typeface="+mn-lt"/>
              </a:rPr>
              <a:t>ffiliated</a:t>
            </a:r>
            <a:r>
              <a:rPr lang="fr-BE" sz="1600" dirty="0" smtClean="0">
                <a:latin typeface="+mn-lt"/>
              </a:rPr>
              <a:t> </a:t>
            </a:r>
            <a:r>
              <a:rPr lang="fr-BE" sz="1600" dirty="0" err="1">
                <a:latin typeface="+mn-lt"/>
              </a:rPr>
              <a:t>entity</a:t>
            </a:r>
            <a:r>
              <a:rPr lang="fr-BE" sz="1600" dirty="0">
                <a:latin typeface="+mn-lt"/>
              </a:rPr>
              <a:t>(</a:t>
            </a:r>
            <a:r>
              <a:rPr lang="fr-BE" sz="1600" dirty="0" err="1">
                <a:latin typeface="+mn-lt"/>
              </a:rPr>
              <a:t>ies</a:t>
            </a:r>
            <a:r>
              <a:rPr lang="fr-BE" sz="1600" dirty="0" smtClean="0">
                <a:latin typeface="+mn-lt"/>
              </a:rPr>
              <a:t>): at the full-application stage.</a:t>
            </a:r>
          </a:p>
          <a:p>
            <a:pPr marL="556260" indent="-285750" algn="just">
              <a:spcBef>
                <a:spcPts val="600"/>
              </a:spcBef>
              <a:spcAft>
                <a:spcPts val="1000"/>
              </a:spcAft>
              <a:buFont typeface="Wingdings" panose="05000000000000000000" pitchFamily="2" charset="2"/>
              <a:buChar char="v"/>
            </a:pPr>
            <a:r>
              <a:rPr lang="fr-BE" sz="1600" dirty="0" smtClean="0">
                <a:latin typeface="+mn-lt"/>
              </a:rPr>
              <a:t>The </a:t>
            </a:r>
            <a:r>
              <a:rPr lang="fr-BE" sz="1600" dirty="0" err="1" smtClean="0"/>
              <a:t>submission</a:t>
            </a:r>
            <a:r>
              <a:rPr lang="fr-BE" sz="1600" dirty="0" smtClean="0"/>
              <a:t> of the </a:t>
            </a:r>
            <a:r>
              <a:rPr lang="fr-BE" sz="1600" dirty="0" err="1" smtClean="0"/>
              <a:t>proposal</a:t>
            </a:r>
            <a:r>
              <a:rPr lang="fr-BE" sz="1600" dirty="0" smtClean="0"/>
              <a:t> </a:t>
            </a:r>
            <a:r>
              <a:rPr lang="fr-BE" sz="1600" dirty="0" err="1" smtClean="0"/>
              <a:t>is</a:t>
            </a:r>
            <a:r>
              <a:rPr lang="fr-BE" sz="1600" dirty="0" smtClean="0"/>
              <a:t> </a:t>
            </a:r>
            <a:r>
              <a:rPr lang="fr-BE" sz="1600" dirty="0" err="1" smtClean="0"/>
              <a:t>done</a:t>
            </a:r>
            <a:r>
              <a:rPr lang="fr-BE" sz="1600" dirty="0" smtClean="0"/>
              <a:t> </a:t>
            </a:r>
            <a:r>
              <a:rPr lang="fr-BE" sz="1600" dirty="0" err="1" smtClean="0"/>
              <a:t>electronically</a:t>
            </a:r>
            <a:r>
              <a:rPr lang="fr-BE" sz="1600" dirty="0" smtClean="0"/>
              <a:t> </a:t>
            </a:r>
            <a:r>
              <a:rPr lang="fr-BE" sz="1600" dirty="0"/>
              <a:t>via the IT </a:t>
            </a:r>
            <a:r>
              <a:rPr lang="fr-BE" sz="1600" dirty="0" err="1"/>
              <a:t>tool</a:t>
            </a:r>
            <a:r>
              <a:rPr lang="fr-BE" sz="1600" dirty="0"/>
              <a:t> </a:t>
            </a:r>
            <a:r>
              <a:rPr lang="fr-BE" sz="1800" b="1" u="sng" dirty="0" smtClean="0">
                <a:solidFill>
                  <a:schemeClr val="accent1">
                    <a:lumMod val="50000"/>
                  </a:schemeClr>
                </a:solidFill>
                <a:latin typeface="+mn-lt"/>
              </a:rPr>
              <a:t>PROSPECT</a:t>
            </a:r>
            <a:r>
              <a:rPr lang="fr-BE" sz="1600" dirty="0" smtClean="0"/>
              <a:t>.</a:t>
            </a:r>
          </a:p>
          <a:p>
            <a:pPr marL="556260" indent="-285750" algn="just">
              <a:spcBef>
                <a:spcPts val="600"/>
              </a:spcBef>
              <a:spcAft>
                <a:spcPts val="1000"/>
              </a:spcAft>
              <a:buFont typeface="Wingdings" panose="05000000000000000000" pitchFamily="2" charset="2"/>
              <a:buChar char="v"/>
            </a:pPr>
            <a:endParaRPr lang="fr-BE" sz="1600" dirty="0"/>
          </a:p>
          <a:p>
            <a:r>
              <a:rPr lang="fr-BE" sz="1600" b="1" dirty="0"/>
              <a:t>How to </a:t>
            </a:r>
            <a:r>
              <a:rPr lang="fr-BE" sz="1600" b="1" dirty="0" err="1" smtClean="0"/>
              <a:t>apply</a:t>
            </a:r>
            <a:r>
              <a:rPr lang="fr-BE" sz="1600" b="1" dirty="0" smtClean="0"/>
              <a:t> in PROSPECT? </a:t>
            </a:r>
            <a:endParaRPr lang="fr-BE" sz="1600" b="1" dirty="0"/>
          </a:p>
          <a:p>
            <a:pPr marL="698500" lvl="1" indent="-228600">
              <a:spcBef>
                <a:spcPts val="400"/>
              </a:spcBef>
              <a:buChar char="•"/>
              <a:tabLst>
                <a:tab pos="241300" algn="l"/>
              </a:tabLst>
            </a:pPr>
            <a:r>
              <a:rPr lang="fr-BE" sz="1600" dirty="0" smtClean="0"/>
              <a:t>Go </a:t>
            </a:r>
            <a:r>
              <a:rPr lang="fr-BE" sz="1600" dirty="0"/>
              <a:t>to the </a:t>
            </a:r>
            <a:r>
              <a:rPr lang="fr-BE" sz="1600" dirty="0" err="1"/>
              <a:t>Europeaid</a:t>
            </a:r>
            <a:r>
              <a:rPr lang="fr-BE" sz="1600" dirty="0"/>
              <a:t> </a:t>
            </a:r>
            <a:r>
              <a:rPr lang="fr-BE" sz="1600" dirty="0" err="1"/>
              <a:t>website</a:t>
            </a:r>
            <a:r>
              <a:rPr lang="fr-BE" sz="1600" dirty="0"/>
              <a:t> </a:t>
            </a:r>
          </a:p>
          <a:p>
            <a:pPr marL="698500" lvl="1" indent="-228600">
              <a:buChar char="•"/>
              <a:tabLst>
                <a:tab pos="241300" algn="l"/>
              </a:tabLst>
            </a:pPr>
            <a:r>
              <a:rPr lang="fr-BE" sz="1600" dirty="0" err="1"/>
              <a:t>Search</a:t>
            </a:r>
            <a:r>
              <a:rPr lang="fr-BE" sz="1600" dirty="0"/>
              <a:t> for the call for </a:t>
            </a:r>
            <a:r>
              <a:rPr lang="fr-BE" sz="1600" dirty="0" err="1"/>
              <a:t>proposals</a:t>
            </a:r>
            <a:r>
              <a:rPr lang="fr-BE" sz="1600" dirty="0"/>
              <a:t> </a:t>
            </a:r>
            <a:r>
              <a:rPr lang="fr-BE" sz="1600" dirty="0" smtClean="0"/>
              <a:t>(no. 161614)</a:t>
            </a:r>
            <a:endParaRPr lang="fr-BE" sz="1600" dirty="0"/>
          </a:p>
          <a:p>
            <a:pPr marL="698500" lvl="1" indent="-228600">
              <a:buChar char="•"/>
              <a:tabLst>
                <a:tab pos="241300" algn="l"/>
              </a:tabLst>
            </a:pPr>
            <a:r>
              <a:rPr lang="fr-BE" sz="1600" dirty="0" err="1"/>
              <a:t>Connect</a:t>
            </a:r>
            <a:r>
              <a:rPr lang="fr-BE" sz="1600" dirty="0"/>
              <a:t> to PROSPECT – click on "</a:t>
            </a:r>
            <a:r>
              <a:rPr lang="fr-BE" sz="1600" dirty="0" err="1"/>
              <a:t>Apply</a:t>
            </a:r>
            <a:r>
              <a:rPr lang="fr-BE" sz="1600" dirty="0"/>
              <a:t>"</a:t>
            </a:r>
          </a:p>
          <a:p>
            <a:pPr marL="698500" lvl="1" indent="-228600">
              <a:buChar char="•"/>
              <a:tabLst>
                <a:tab pos="241300" algn="l"/>
              </a:tabLst>
            </a:pPr>
            <a:r>
              <a:rPr lang="fr-BE" sz="1600" dirty="0"/>
              <a:t>Log in </a:t>
            </a:r>
            <a:r>
              <a:rPr lang="fr-BE" sz="1600" dirty="0" err="1"/>
              <a:t>with</a:t>
            </a:r>
            <a:r>
              <a:rPr lang="fr-BE" sz="1600" dirty="0"/>
              <a:t> </a:t>
            </a:r>
            <a:r>
              <a:rPr lang="fr-BE" sz="1600" dirty="0" err="1"/>
              <a:t>your</a:t>
            </a:r>
            <a:r>
              <a:rPr lang="fr-BE" sz="1600" dirty="0"/>
              <a:t> ECAS </a:t>
            </a:r>
            <a:r>
              <a:rPr lang="fr-BE" sz="1600" dirty="0" err="1"/>
              <a:t>username</a:t>
            </a:r>
            <a:r>
              <a:rPr lang="fr-BE" sz="1600" dirty="0"/>
              <a:t> and </a:t>
            </a:r>
            <a:r>
              <a:rPr lang="fr-BE" sz="1600" dirty="0" err="1" smtClean="0"/>
              <a:t>password</a:t>
            </a:r>
            <a:endParaRPr lang="en-US" sz="1600" dirty="0">
              <a:latin typeface="+mn-lt"/>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8640"/>
            <a:ext cx="1795264" cy="644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5"/>
          <a:stretch>
            <a:fillRect/>
          </a:stretch>
        </p:blipFill>
        <p:spPr>
          <a:xfrm>
            <a:off x="179512" y="858598"/>
            <a:ext cx="3200400" cy="590550"/>
          </a:xfrm>
          <a:prstGeom prst="rect">
            <a:avLst/>
          </a:prstGeom>
        </p:spPr>
      </p:pic>
    </p:spTree>
    <p:extLst>
      <p:ext uri="{BB962C8B-B14F-4D97-AF65-F5344CB8AC3E}">
        <p14:creationId xmlns:p14="http://schemas.microsoft.com/office/powerpoint/2010/main" val="2690210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28279"/>
            <a:ext cx="8229600" cy="936625"/>
          </a:xfrm>
        </p:spPr>
        <p:txBody>
          <a:bodyPr/>
          <a:lstStyle/>
          <a:p>
            <a:pPr marL="0">
              <a:spcBef>
                <a:spcPts val="1800"/>
              </a:spcBef>
            </a:pPr>
            <a:r>
              <a:rPr lang="en-GB" sz="2800" dirty="0"/>
              <a:t>Tips &amp; Tricks</a:t>
            </a:r>
            <a:endParaRPr lang="fr-BE" sz="28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Rectangle 7"/>
          <p:cNvSpPr/>
          <p:nvPr/>
        </p:nvSpPr>
        <p:spPr>
          <a:xfrm>
            <a:off x="683568" y="2924944"/>
            <a:ext cx="8198568" cy="2015936"/>
          </a:xfrm>
          <a:prstGeom prst="rect">
            <a:avLst/>
          </a:prstGeom>
        </p:spPr>
        <p:txBody>
          <a:bodyPr wrap="square">
            <a:spAutoFit/>
          </a:bodyPr>
          <a:lstStyle/>
          <a:p>
            <a:pPr marL="241300" indent="-228600">
              <a:spcBef>
                <a:spcPts val="1440"/>
              </a:spcBef>
              <a:buChar char="•"/>
              <a:tabLst>
                <a:tab pos="241300" algn="l"/>
              </a:tabLst>
            </a:pPr>
            <a:r>
              <a:rPr lang="fr-BE" sz="1800" spc="-5" dirty="0"/>
              <a:t>Stable internet </a:t>
            </a:r>
            <a:r>
              <a:rPr lang="fr-BE" sz="1800" spc="-5" dirty="0" err="1"/>
              <a:t>connection</a:t>
            </a:r>
            <a:r>
              <a:rPr lang="fr-BE" sz="1800" spc="-5" dirty="0"/>
              <a:t> – </a:t>
            </a:r>
            <a:r>
              <a:rPr lang="fr-BE" sz="1800" spc="-5" dirty="0" err="1"/>
              <a:t>Recommanded</a:t>
            </a:r>
            <a:r>
              <a:rPr lang="fr-BE" sz="1800" spc="-5" dirty="0"/>
              <a:t> to use Internet explorer, Chrome and Firefox </a:t>
            </a:r>
          </a:p>
          <a:p>
            <a:pPr marL="241300" indent="-228600">
              <a:spcBef>
                <a:spcPts val="1440"/>
              </a:spcBef>
              <a:buChar char="•"/>
              <a:tabLst>
                <a:tab pos="241300" algn="l"/>
              </a:tabLst>
            </a:pPr>
            <a:r>
              <a:rPr lang="fr-BE" sz="1800" spc="-5" dirty="0"/>
              <a:t>You </a:t>
            </a:r>
            <a:r>
              <a:rPr lang="fr-BE" sz="1800" spc="-5" dirty="0" err="1"/>
              <a:t>can</a:t>
            </a:r>
            <a:r>
              <a:rPr lang="fr-BE" sz="1800" spc="-5" dirty="0"/>
              <a:t> </a:t>
            </a:r>
            <a:r>
              <a:rPr lang="fr-BE" sz="1800" spc="-5" dirty="0" err="1"/>
              <a:t>always</a:t>
            </a:r>
            <a:r>
              <a:rPr lang="fr-BE" sz="1800" spc="-5" dirty="0"/>
              <a:t> </a:t>
            </a:r>
            <a:r>
              <a:rPr lang="fr-BE" sz="1800" spc="-5" dirty="0" err="1"/>
              <a:t>save</a:t>
            </a:r>
            <a:r>
              <a:rPr lang="fr-BE" sz="1800" spc="-5" dirty="0"/>
              <a:t> </a:t>
            </a:r>
            <a:r>
              <a:rPr lang="fr-BE" sz="1800" spc="-5" dirty="0" err="1"/>
              <a:t>your</a:t>
            </a:r>
            <a:r>
              <a:rPr lang="fr-BE" sz="1800" spc="-5" dirty="0"/>
              <a:t> </a:t>
            </a:r>
            <a:r>
              <a:rPr lang="fr-BE" sz="1800" spc="-5" dirty="0" err="1"/>
              <a:t>work</a:t>
            </a:r>
            <a:r>
              <a:rPr lang="fr-BE" sz="1800" spc="-5" dirty="0"/>
              <a:t> as </a:t>
            </a:r>
            <a:r>
              <a:rPr lang="fr-BE" sz="1800" spc="-5" dirty="0" err="1"/>
              <a:t>draft</a:t>
            </a:r>
            <a:endParaRPr lang="fr-BE" sz="1800" spc="-5" dirty="0"/>
          </a:p>
          <a:p>
            <a:pPr marL="241300" indent="-228600">
              <a:spcBef>
                <a:spcPts val="1440"/>
              </a:spcBef>
              <a:buChar char="•"/>
              <a:tabLst>
                <a:tab pos="241300" algn="l"/>
              </a:tabLst>
            </a:pPr>
            <a:r>
              <a:rPr lang="fr-BE" sz="1800" spc="-5" dirty="0" err="1"/>
              <a:t>Preparation</a:t>
            </a:r>
            <a:r>
              <a:rPr lang="fr-BE" sz="1800" spc="-5" dirty="0"/>
              <a:t>: e-learning and </a:t>
            </a:r>
            <a:r>
              <a:rPr lang="fr-BE" sz="1800" spc="-5" dirty="0" err="1"/>
              <a:t>manuals</a:t>
            </a:r>
            <a:endParaRPr lang="fr-BE" sz="1800" spc="-5" dirty="0"/>
          </a:p>
          <a:p>
            <a:pPr marL="241300" indent="-228600">
              <a:spcBef>
                <a:spcPts val="1440"/>
              </a:spcBef>
              <a:buChar char="•"/>
              <a:tabLst>
                <a:tab pos="241300" algn="l"/>
              </a:tabLst>
            </a:pPr>
            <a:r>
              <a:rPr lang="fr-BE" sz="1800" spc="-5" dirty="0"/>
              <a:t>Do not </a:t>
            </a:r>
            <a:r>
              <a:rPr lang="fr-BE" sz="1800" spc="-5" dirty="0" err="1"/>
              <a:t>wait</a:t>
            </a:r>
            <a:r>
              <a:rPr lang="fr-BE" sz="1800" spc="-5" dirty="0"/>
              <a:t> </a:t>
            </a:r>
            <a:r>
              <a:rPr lang="fr-BE" sz="1800" spc="-5" dirty="0" err="1"/>
              <a:t>until</a:t>
            </a:r>
            <a:r>
              <a:rPr lang="fr-BE" sz="1800" spc="-5" dirty="0"/>
              <a:t> the last minute to </a:t>
            </a:r>
            <a:r>
              <a:rPr lang="fr-BE" sz="1800" spc="-5" dirty="0" err="1"/>
              <a:t>apply</a:t>
            </a:r>
            <a:r>
              <a:rPr lang="fr-BE" sz="1800" spc="-5" dirty="0"/>
              <a:t> (deadline to respect</a:t>
            </a:r>
            <a:r>
              <a:rPr lang="fr-BE" sz="1800" spc="-5" dirty="0" smtClean="0"/>
              <a:t>)</a:t>
            </a:r>
            <a:endParaRPr lang="fr-BE" sz="1800" spc="-5"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8640"/>
            <a:ext cx="1795264" cy="644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537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28279"/>
            <a:ext cx="8229600" cy="936625"/>
          </a:xfrm>
        </p:spPr>
        <p:txBody>
          <a:bodyPr/>
          <a:lstStyle/>
          <a:p>
            <a:pPr marL="0">
              <a:spcBef>
                <a:spcPts val="1800"/>
              </a:spcBef>
            </a:pPr>
            <a:r>
              <a:rPr lang="en-US" sz="2800" dirty="0"/>
              <a:t>3 Main steps of evaluation</a:t>
            </a:r>
            <a:endParaRPr lang="fr-BE" sz="28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Rectangle 7"/>
          <p:cNvSpPr/>
          <p:nvPr/>
        </p:nvSpPr>
        <p:spPr>
          <a:xfrm>
            <a:off x="683568" y="2924944"/>
            <a:ext cx="8198568" cy="2677656"/>
          </a:xfrm>
          <a:prstGeom prst="rect">
            <a:avLst/>
          </a:prstGeom>
        </p:spPr>
        <p:txBody>
          <a:bodyPr wrap="square">
            <a:spAutoFit/>
          </a:bodyPr>
          <a:lstStyle/>
          <a:p>
            <a:pPr marL="12700">
              <a:lnSpc>
                <a:spcPct val="100000"/>
              </a:lnSpc>
            </a:pPr>
            <a:r>
              <a:rPr lang="en-US" sz="2400" u="sng" dirty="0">
                <a:solidFill>
                  <a:srgbClr val="0E5393"/>
                </a:solidFill>
                <a:latin typeface="Verdana"/>
                <a:cs typeface="Verdana"/>
              </a:rPr>
              <a:t>STEP </a:t>
            </a:r>
            <a:r>
              <a:rPr lang="en-US" sz="2400" u="sng" spc="-5" dirty="0">
                <a:solidFill>
                  <a:srgbClr val="0E5393"/>
                </a:solidFill>
                <a:latin typeface="Verdana"/>
                <a:cs typeface="Verdana"/>
              </a:rPr>
              <a:t>1</a:t>
            </a:r>
            <a:r>
              <a:rPr lang="en-US" sz="2400" spc="-5" dirty="0">
                <a:solidFill>
                  <a:srgbClr val="0E5393"/>
                </a:solidFill>
                <a:latin typeface="Verdana"/>
                <a:cs typeface="Verdana"/>
              </a:rPr>
              <a:t>: Evaluation </a:t>
            </a:r>
            <a:r>
              <a:rPr lang="en-US" sz="2400" dirty="0">
                <a:solidFill>
                  <a:srgbClr val="0E5393"/>
                </a:solidFill>
                <a:latin typeface="Verdana"/>
                <a:cs typeface="Verdana"/>
              </a:rPr>
              <a:t>of the Concept</a:t>
            </a:r>
            <a:r>
              <a:rPr lang="en-US" sz="2400" spc="-15" dirty="0">
                <a:solidFill>
                  <a:srgbClr val="0E5393"/>
                </a:solidFill>
                <a:latin typeface="Verdana"/>
                <a:cs typeface="Verdana"/>
              </a:rPr>
              <a:t> </a:t>
            </a:r>
            <a:r>
              <a:rPr lang="en-US" sz="2400" spc="-5" dirty="0">
                <a:solidFill>
                  <a:srgbClr val="0E5393"/>
                </a:solidFill>
                <a:latin typeface="Verdana"/>
                <a:cs typeface="Verdana"/>
              </a:rPr>
              <a:t>Note</a:t>
            </a:r>
            <a:endParaRPr lang="en-US" sz="2400" dirty="0">
              <a:latin typeface="Verdana"/>
              <a:cs typeface="Verdana"/>
            </a:endParaRPr>
          </a:p>
          <a:p>
            <a:pPr>
              <a:lnSpc>
                <a:spcPct val="100000"/>
              </a:lnSpc>
              <a:spcBef>
                <a:spcPts val="5"/>
              </a:spcBef>
            </a:pPr>
            <a:endParaRPr lang="en-US" sz="3600" dirty="0">
              <a:latin typeface="Times New Roman"/>
              <a:cs typeface="Times New Roman"/>
            </a:endParaRPr>
          </a:p>
          <a:p>
            <a:pPr marL="12700">
              <a:lnSpc>
                <a:spcPct val="100000"/>
              </a:lnSpc>
              <a:spcBef>
                <a:spcPts val="5"/>
              </a:spcBef>
            </a:pPr>
            <a:r>
              <a:rPr lang="en-US" sz="2400" u="sng" spc="-5" dirty="0">
                <a:solidFill>
                  <a:srgbClr val="0E5393"/>
                </a:solidFill>
                <a:latin typeface="Verdana"/>
                <a:cs typeface="Verdana"/>
              </a:rPr>
              <a:t>STEP </a:t>
            </a:r>
            <a:r>
              <a:rPr lang="en-US" sz="2400" u="sng" dirty="0">
                <a:solidFill>
                  <a:srgbClr val="0E5393"/>
                </a:solidFill>
                <a:latin typeface="Verdana"/>
                <a:cs typeface="Verdana"/>
              </a:rPr>
              <a:t>2</a:t>
            </a:r>
            <a:r>
              <a:rPr lang="en-US" sz="2400" dirty="0">
                <a:solidFill>
                  <a:srgbClr val="0E5393"/>
                </a:solidFill>
                <a:latin typeface="Verdana"/>
                <a:cs typeface="Verdana"/>
              </a:rPr>
              <a:t>: </a:t>
            </a:r>
            <a:r>
              <a:rPr lang="en-US" sz="2400" spc="-5" dirty="0">
                <a:solidFill>
                  <a:srgbClr val="0E5393"/>
                </a:solidFill>
                <a:latin typeface="Verdana"/>
                <a:cs typeface="Verdana"/>
              </a:rPr>
              <a:t>Evaluation </a:t>
            </a:r>
            <a:r>
              <a:rPr lang="en-US" sz="2400" dirty="0">
                <a:solidFill>
                  <a:srgbClr val="0E5393"/>
                </a:solidFill>
                <a:latin typeface="Verdana"/>
                <a:cs typeface="Verdana"/>
              </a:rPr>
              <a:t>of </a:t>
            </a:r>
            <a:r>
              <a:rPr lang="en-US" sz="2400" spc="-5" dirty="0">
                <a:solidFill>
                  <a:srgbClr val="0E5393"/>
                </a:solidFill>
                <a:latin typeface="Verdana"/>
                <a:cs typeface="Verdana"/>
              </a:rPr>
              <a:t>the </a:t>
            </a:r>
            <a:r>
              <a:rPr lang="en-US" sz="2400" dirty="0">
                <a:solidFill>
                  <a:srgbClr val="0E5393"/>
                </a:solidFill>
                <a:latin typeface="Verdana"/>
                <a:cs typeface="Verdana"/>
              </a:rPr>
              <a:t>Full</a:t>
            </a:r>
            <a:r>
              <a:rPr lang="en-US" sz="2400" spc="40" dirty="0">
                <a:solidFill>
                  <a:srgbClr val="0E5393"/>
                </a:solidFill>
                <a:latin typeface="Verdana"/>
                <a:cs typeface="Verdana"/>
              </a:rPr>
              <a:t> </a:t>
            </a:r>
            <a:r>
              <a:rPr lang="en-US" sz="2400" spc="-5" dirty="0">
                <a:solidFill>
                  <a:srgbClr val="0E5393"/>
                </a:solidFill>
                <a:latin typeface="Verdana"/>
                <a:cs typeface="Verdana"/>
              </a:rPr>
              <a:t>Application</a:t>
            </a:r>
            <a:endParaRPr lang="en-US" sz="2400" dirty="0">
              <a:latin typeface="Verdana"/>
              <a:cs typeface="Verdana"/>
            </a:endParaRPr>
          </a:p>
          <a:p>
            <a:pPr>
              <a:lnSpc>
                <a:spcPct val="100000"/>
              </a:lnSpc>
              <a:spcBef>
                <a:spcPts val="5"/>
              </a:spcBef>
            </a:pPr>
            <a:endParaRPr lang="en-US" sz="3600" dirty="0">
              <a:latin typeface="Times New Roman"/>
              <a:cs typeface="Times New Roman"/>
            </a:endParaRPr>
          </a:p>
          <a:p>
            <a:pPr marL="12700">
              <a:lnSpc>
                <a:spcPct val="100000"/>
              </a:lnSpc>
            </a:pPr>
            <a:r>
              <a:rPr lang="en-US" sz="2400" u="sng" dirty="0">
                <a:solidFill>
                  <a:srgbClr val="0E5393"/>
                </a:solidFill>
                <a:latin typeface="Verdana"/>
                <a:cs typeface="Verdana"/>
              </a:rPr>
              <a:t>STEP </a:t>
            </a:r>
            <a:r>
              <a:rPr lang="en-US" sz="2400" u="sng" spc="-5" dirty="0">
                <a:solidFill>
                  <a:srgbClr val="0E5393"/>
                </a:solidFill>
                <a:latin typeface="Verdana"/>
                <a:cs typeface="Verdana"/>
              </a:rPr>
              <a:t>3</a:t>
            </a:r>
            <a:r>
              <a:rPr lang="en-US" sz="2400" spc="-5" dirty="0">
                <a:solidFill>
                  <a:srgbClr val="0E5393"/>
                </a:solidFill>
                <a:latin typeface="Verdana"/>
                <a:cs typeface="Verdana"/>
              </a:rPr>
              <a:t>: Verification of eligibility of the applicants and affiliated entity(</a:t>
            </a:r>
            <a:r>
              <a:rPr lang="en-US" sz="2400" spc="-5" dirty="0" err="1">
                <a:solidFill>
                  <a:srgbClr val="0E5393"/>
                </a:solidFill>
                <a:latin typeface="Verdana"/>
                <a:cs typeface="Verdana"/>
              </a:rPr>
              <a:t>ies</a:t>
            </a:r>
            <a:r>
              <a:rPr lang="en-US" sz="2400" spc="-5" dirty="0">
                <a:solidFill>
                  <a:srgbClr val="0E5393"/>
                </a:solidFill>
                <a:latin typeface="Verdana"/>
                <a:cs typeface="Verdana"/>
              </a:rPr>
              <a:t>)</a:t>
            </a:r>
            <a:endParaRPr lang="en-US" sz="2400" spc="-5" dirty="0">
              <a:solidFill>
                <a:srgbClr val="0E5393"/>
              </a:solidFill>
              <a:latin typeface="Verdana"/>
              <a:cs typeface="Verdana"/>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8640"/>
            <a:ext cx="1795264" cy="644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82024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28279"/>
            <a:ext cx="8229600" cy="936625"/>
          </a:xfrm>
        </p:spPr>
        <p:txBody>
          <a:bodyPr/>
          <a:lstStyle/>
          <a:p>
            <a:pPr marL="0">
              <a:spcBef>
                <a:spcPts val="1800"/>
              </a:spcBef>
            </a:pPr>
            <a:r>
              <a:rPr lang="en-US" sz="2800" dirty="0" smtClean="0"/>
              <a:t>Concept Note – application stage</a:t>
            </a:r>
            <a:endParaRPr lang="fr-BE" sz="28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Rectangle 7"/>
          <p:cNvSpPr/>
          <p:nvPr/>
        </p:nvSpPr>
        <p:spPr>
          <a:xfrm>
            <a:off x="683568" y="2924944"/>
            <a:ext cx="8198568" cy="3354765"/>
          </a:xfrm>
          <a:prstGeom prst="rect">
            <a:avLst/>
          </a:prstGeom>
        </p:spPr>
        <p:txBody>
          <a:bodyPr wrap="square">
            <a:spAutoFit/>
          </a:bodyPr>
          <a:lstStyle/>
          <a:p>
            <a:pPr indent="-171450">
              <a:lnSpc>
                <a:spcPct val="100000"/>
              </a:lnSpc>
              <a:spcBef>
                <a:spcPts val="1200"/>
              </a:spcBef>
              <a:buFont typeface="Wingdings" panose="05000000000000000000" pitchFamily="2" charset="2"/>
              <a:buChar char="q"/>
            </a:pPr>
            <a:r>
              <a:rPr lang="en-GB" sz="1800" dirty="0" smtClean="0"/>
              <a:t> Applicants </a:t>
            </a:r>
            <a:r>
              <a:rPr lang="en-GB" sz="1800" dirty="0"/>
              <a:t>must apply in </a:t>
            </a:r>
            <a:r>
              <a:rPr lang="en-GB" sz="1800" b="1" dirty="0" smtClean="0">
                <a:solidFill>
                  <a:schemeClr val="accent1">
                    <a:lumMod val="50000"/>
                  </a:schemeClr>
                </a:solidFill>
              </a:rPr>
              <a:t>English</a:t>
            </a:r>
          </a:p>
          <a:p>
            <a:pPr indent="-171450">
              <a:lnSpc>
                <a:spcPct val="100000"/>
              </a:lnSpc>
              <a:spcBef>
                <a:spcPts val="1200"/>
              </a:spcBef>
              <a:buFont typeface="Wingdings" panose="05000000000000000000" pitchFamily="2" charset="2"/>
              <a:buChar char="q"/>
            </a:pPr>
            <a:r>
              <a:rPr lang="en-GB" sz="1800" dirty="0" smtClean="0"/>
              <a:t> The </a:t>
            </a:r>
            <a:r>
              <a:rPr lang="en-GB" sz="1800" dirty="0"/>
              <a:t>application must be dove via </a:t>
            </a:r>
            <a:r>
              <a:rPr lang="en-GB" sz="1800" b="1" dirty="0" smtClean="0">
                <a:solidFill>
                  <a:schemeClr val="accent1">
                    <a:lumMod val="50000"/>
                  </a:schemeClr>
                </a:solidFill>
              </a:rPr>
              <a:t>PROSPECT</a:t>
            </a:r>
          </a:p>
          <a:p>
            <a:pPr indent="-171450">
              <a:spcBef>
                <a:spcPts val="1200"/>
              </a:spcBef>
              <a:buFont typeface="Wingdings" panose="05000000000000000000" pitchFamily="2" charset="2"/>
              <a:buChar char="q"/>
            </a:pPr>
            <a:r>
              <a:rPr lang="en-GB" sz="1800" dirty="0" smtClean="0"/>
              <a:t> Lead </a:t>
            </a:r>
            <a:r>
              <a:rPr lang="en-GB" sz="1800" dirty="0"/>
              <a:t>applicants must only provide an </a:t>
            </a:r>
            <a:r>
              <a:rPr lang="en-GB" sz="1800" b="1" dirty="0"/>
              <a:t>estimate of the requested EU contribution </a:t>
            </a:r>
            <a:r>
              <a:rPr lang="en-GB" sz="1800" dirty="0"/>
              <a:t>as well as an indicative percentage of that contribution in relation to the eligible costs of the </a:t>
            </a:r>
            <a:r>
              <a:rPr lang="en-GB" sz="1800" dirty="0" smtClean="0"/>
              <a:t>action (detailed </a:t>
            </a:r>
            <a:r>
              <a:rPr lang="en-GB" sz="1800" dirty="0"/>
              <a:t>budget </a:t>
            </a:r>
            <a:r>
              <a:rPr lang="en-GB" sz="1800" dirty="0" smtClean="0"/>
              <a:t>requested only at the full </a:t>
            </a:r>
            <a:r>
              <a:rPr lang="en-GB" sz="1800" dirty="0"/>
              <a:t>application </a:t>
            </a:r>
            <a:r>
              <a:rPr lang="en-GB" sz="1800" dirty="0" smtClean="0"/>
              <a:t>stage). </a:t>
            </a:r>
          </a:p>
          <a:p>
            <a:pPr>
              <a:spcBef>
                <a:spcPts val="1200"/>
              </a:spcBef>
            </a:pPr>
            <a:endParaRPr lang="en-GB" sz="1600" dirty="0" smtClean="0">
              <a:solidFill>
                <a:srgbClr val="C00000"/>
              </a:solidFill>
            </a:endParaRPr>
          </a:p>
          <a:p>
            <a:pPr>
              <a:spcBef>
                <a:spcPts val="1200"/>
              </a:spcBef>
            </a:pPr>
            <a:r>
              <a:rPr lang="en-GB" sz="1600" dirty="0" smtClean="0">
                <a:solidFill>
                  <a:srgbClr val="C00000"/>
                </a:solidFill>
              </a:rPr>
              <a:t>ATTENTION: the </a:t>
            </a:r>
            <a:r>
              <a:rPr lang="en-GB" sz="1600" dirty="0">
                <a:solidFill>
                  <a:srgbClr val="C00000"/>
                </a:solidFill>
              </a:rPr>
              <a:t>elements outlined in the concept note </a:t>
            </a:r>
            <a:r>
              <a:rPr lang="en-GB" sz="1600" u="sng" dirty="0">
                <a:solidFill>
                  <a:srgbClr val="C00000"/>
                </a:solidFill>
              </a:rPr>
              <a:t>may not </a:t>
            </a:r>
            <a:r>
              <a:rPr lang="en-GB" sz="1600" dirty="0">
                <a:solidFill>
                  <a:srgbClr val="C00000"/>
                </a:solidFill>
              </a:rPr>
              <a:t>be modified in the full application. The EU contribution may not vary from the initial estimate by more than </a:t>
            </a:r>
            <a:r>
              <a:rPr lang="en-GB" sz="1600" u="sng" dirty="0" smtClean="0">
                <a:solidFill>
                  <a:srgbClr val="C00000"/>
                </a:solidFill>
              </a:rPr>
              <a:t>20%.</a:t>
            </a:r>
            <a:endParaRPr lang="en-GB" sz="1600" dirty="0">
              <a:solidFill>
                <a:srgbClr val="C00000"/>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8640"/>
            <a:ext cx="1795264" cy="644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9416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1340768"/>
            <a:ext cx="8229600" cy="936625"/>
          </a:xfrm>
        </p:spPr>
        <p:txBody>
          <a:bodyPr/>
          <a:lstStyle/>
          <a:p>
            <a:pPr marL="0">
              <a:spcBef>
                <a:spcPts val="1800"/>
              </a:spcBef>
            </a:pPr>
            <a:r>
              <a:rPr lang="en-US" sz="2800" dirty="0" smtClean="0"/>
              <a:t>Concept Note – evaluation stage</a:t>
            </a:r>
            <a:br>
              <a:rPr lang="en-US" sz="2800" dirty="0" smtClean="0"/>
            </a:br>
            <a:r>
              <a:rPr lang="en-US" sz="2400" i="1" dirty="0" smtClean="0">
                <a:solidFill>
                  <a:srgbClr val="C00000"/>
                </a:solidFill>
              </a:rPr>
              <a:t>New criteria – Balanced coverage</a:t>
            </a:r>
            <a:endParaRPr lang="fr-BE" sz="2800" i="1" dirty="0">
              <a:solidFill>
                <a:srgbClr val="C00000"/>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Rectangle 7"/>
          <p:cNvSpPr/>
          <p:nvPr/>
        </p:nvSpPr>
        <p:spPr>
          <a:xfrm>
            <a:off x="539552" y="2492896"/>
            <a:ext cx="8198568" cy="3954929"/>
          </a:xfrm>
          <a:prstGeom prst="rect">
            <a:avLst/>
          </a:prstGeom>
        </p:spPr>
        <p:txBody>
          <a:bodyPr wrap="square">
            <a:spAutoFit/>
          </a:bodyPr>
          <a:lstStyle/>
          <a:p>
            <a:pPr>
              <a:lnSpc>
                <a:spcPct val="100000"/>
              </a:lnSpc>
              <a:spcBef>
                <a:spcPts val="1200"/>
              </a:spcBef>
            </a:pPr>
            <a:r>
              <a:rPr lang="en-GB" sz="1600" dirty="0" smtClean="0"/>
              <a:t>In </a:t>
            </a:r>
            <a:r>
              <a:rPr lang="en-GB" sz="1600" dirty="0"/>
              <a:t>order to ensure equal country distribution in each lot, the selection of the proposals at the concept note stage, will be done as the following:</a:t>
            </a:r>
            <a:endParaRPr lang="fr-BE" sz="1600" dirty="0"/>
          </a:p>
          <a:p>
            <a:r>
              <a:rPr lang="en-GB" sz="1600" dirty="0"/>
              <a:t> </a:t>
            </a:r>
            <a:endParaRPr lang="fr-BE" sz="1600" dirty="0"/>
          </a:p>
          <a:p>
            <a:pPr marL="285750" lvl="0" indent="-285750">
              <a:buFont typeface="Arial" panose="020B0604020202020204" pitchFamily="34" charset="0"/>
              <a:buChar char="•"/>
            </a:pPr>
            <a:r>
              <a:rPr lang="en-GB" sz="1600" dirty="0" smtClean="0"/>
              <a:t>Provided that the proposal will meet the criteria </a:t>
            </a:r>
            <a:r>
              <a:rPr lang="en-GB" sz="1600" dirty="0"/>
              <a:t>of section 2.3 (step 1) and </a:t>
            </a:r>
            <a:r>
              <a:rPr lang="en-GB" sz="1600" dirty="0" smtClean="0"/>
              <a:t>pass </a:t>
            </a:r>
            <a:r>
              <a:rPr lang="en-GB" sz="1600" dirty="0"/>
              <a:t>the threshold </a:t>
            </a:r>
            <a:r>
              <a:rPr lang="en-GB" sz="1600" dirty="0" smtClean="0"/>
              <a:t>score </a:t>
            </a:r>
            <a:r>
              <a:rPr lang="en-GB" sz="1600" b="1" u="sng" dirty="0" smtClean="0">
                <a:solidFill>
                  <a:srgbClr val="C00000"/>
                </a:solidFill>
              </a:rPr>
              <a:t>one </a:t>
            </a:r>
            <a:r>
              <a:rPr lang="en-GB" sz="1600" b="1" u="sng" dirty="0">
                <a:solidFill>
                  <a:srgbClr val="C00000"/>
                </a:solidFill>
              </a:rPr>
              <a:t>application per country will be invited to submit the full application</a:t>
            </a:r>
            <a:r>
              <a:rPr lang="en-GB" sz="1600" dirty="0" smtClean="0"/>
              <a:t>.</a:t>
            </a:r>
          </a:p>
          <a:p>
            <a:pPr marL="285750" lvl="0" indent="-285750">
              <a:buFont typeface="Arial" panose="020B0604020202020204" pitchFamily="34" charset="0"/>
              <a:buChar char="•"/>
            </a:pPr>
            <a:endParaRPr lang="en-GB" sz="1600" dirty="0" smtClean="0"/>
          </a:p>
          <a:p>
            <a:pPr marL="285750" lvl="0" indent="-285750">
              <a:buFont typeface="Arial" panose="020B0604020202020204" pitchFamily="34" charset="0"/>
              <a:buChar char="•"/>
            </a:pPr>
            <a:r>
              <a:rPr lang="en-GB" sz="1600" dirty="0" smtClean="0"/>
              <a:t>The rest of the ranking will be done by quality only and not by target country.</a:t>
            </a:r>
            <a:endParaRPr lang="fr-BE" sz="1600" dirty="0"/>
          </a:p>
          <a:p>
            <a:r>
              <a:rPr lang="en-GB" sz="1600" dirty="0"/>
              <a:t> </a:t>
            </a:r>
            <a:endParaRPr lang="fr-BE" sz="1600" dirty="0"/>
          </a:p>
          <a:p>
            <a:r>
              <a:rPr lang="en-GB" sz="1600" dirty="0" smtClean="0"/>
              <a:t>In case </a:t>
            </a:r>
            <a:r>
              <a:rPr lang="en-GB" sz="1600" dirty="0"/>
              <a:t>of </a:t>
            </a:r>
            <a:r>
              <a:rPr lang="en-GB" sz="1600" b="1" dirty="0" smtClean="0"/>
              <a:t>multi-countries </a:t>
            </a:r>
            <a:r>
              <a:rPr lang="en-GB" sz="1600" b="1" dirty="0"/>
              <a:t>projects</a:t>
            </a:r>
            <a:r>
              <a:rPr lang="en-GB" sz="1600" dirty="0"/>
              <a:t>, the candidates must clearly specify, in the concept note, which is the principal country where the project will be implemented</a:t>
            </a:r>
            <a:r>
              <a:rPr lang="en-GB" sz="1100" dirty="0"/>
              <a:t>.</a:t>
            </a:r>
            <a:endParaRPr lang="fr-BE" sz="1100" dirty="0"/>
          </a:p>
          <a:p>
            <a:r>
              <a:rPr lang="en-GB" sz="1100" dirty="0"/>
              <a:t> </a:t>
            </a:r>
            <a:endParaRPr lang="fr-BE" sz="1100" dirty="0"/>
          </a:p>
          <a:p>
            <a:r>
              <a:rPr lang="fr-BE" sz="1600" dirty="0"/>
              <a:t>To the full application stage </a:t>
            </a:r>
            <a:r>
              <a:rPr lang="fr-BE" sz="1600" dirty="0" err="1"/>
              <a:t>will</a:t>
            </a:r>
            <a:r>
              <a:rPr lang="fr-BE" sz="1600" dirty="0"/>
              <a:t> </a:t>
            </a:r>
            <a:r>
              <a:rPr lang="fr-BE" sz="1600" dirty="0" err="1"/>
              <a:t>be</a:t>
            </a:r>
            <a:r>
              <a:rPr lang="fr-BE" sz="1600" dirty="0"/>
              <a:t> </a:t>
            </a:r>
            <a:r>
              <a:rPr lang="fr-BE" sz="1600" dirty="0" err="1"/>
              <a:t>invited</a:t>
            </a:r>
            <a:r>
              <a:rPr lang="fr-BE" sz="1600" dirty="0"/>
              <a:t> a </a:t>
            </a:r>
            <a:r>
              <a:rPr lang="fr-BE" sz="1600" dirty="0" err="1"/>
              <a:t>number</a:t>
            </a:r>
            <a:r>
              <a:rPr lang="fr-BE" sz="1600" dirty="0"/>
              <a:t> of </a:t>
            </a:r>
            <a:r>
              <a:rPr lang="fr-BE" sz="1600" dirty="0" err="1"/>
              <a:t>proposal</a:t>
            </a:r>
            <a:r>
              <a:rPr lang="fr-BE" sz="1600" dirty="0"/>
              <a:t> </a:t>
            </a:r>
            <a:r>
              <a:rPr lang="fr-BE" sz="1600" dirty="0" err="1" smtClean="0"/>
              <a:t>corrisponding</a:t>
            </a:r>
            <a:r>
              <a:rPr lang="fr-BE" sz="1600" dirty="0" smtClean="0"/>
              <a:t> to </a:t>
            </a:r>
            <a:r>
              <a:rPr lang="en-GB" sz="1600" b="1" dirty="0" smtClean="0"/>
              <a:t>200</a:t>
            </a:r>
            <a:r>
              <a:rPr lang="en-GB" sz="1600" b="1" dirty="0"/>
              <a:t>% </a:t>
            </a:r>
            <a:r>
              <a:rPr lang="en-GB" sz="1600" dirty="0"/>
              <a:t>of the available budget for this call for proposals.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8640"/>
            <a:ext cx="1795264" cy="644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3951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9850"/>
            <a:ext cx="9144000" cy="936625"/>
          </a:xfrm>
        </p:spPr>
        <p:txBody>
          <a:bodyPr/>
          <a:lstStyle/>
          <a:p>
            <a:pPr algn="ctr"/>
            <a:r>
              <a:rPr lang="fr-BE" sz="2200" dirty="0" err="1" smtClean="0"/>
              <a:t>Regional</a:t>
            </a:r>
            <a:r>
              <a:rPr lang="fr-BE" sz="2200" dirty="0" smtClean="0"/>
              <a:t> Indicative Programme (RIP) Asia 2014-2020 </a:t>
            </a:r>
            <a:br>
              <a:rPr lang="fr-BE" sz="2200" dirty="0" smtClean="0"/>
            </a:br>
            <a:r>
              <a:rPr lang="fr-BE" sz="2000" dirty="0" err="1" smtClean="0"/>
              <a:t>Priority</a:t>
            </a:r>
            <a:r>
              <a:rPr lang="fr-BE" sz="2000" dirty="0" smtClean="0"/>
              <a:t> </a:t>
            </a:r>
            <a:r>
              <a:rPr lang="fr-BE" sz="2000" dirty="0" err="1" smtClean="0"/>
              <a:t>sectors</a:t>
            </a:r>
            <a:endParaRPr lang="fr-BE" sz="2200" dirty="0"/>
          </a:p>
        </p:txBody>
      </p:sp>
      <p:sp>
        <p:nvSpPr>
          <p:cNvPr id="5" name="Slide Number Placeholder 4"/>
          <p:cNvSpPr>
            <a:spLocks noGrp="1"/>
          </p:cNvSpPr>
          <p:nvPr>
            <p:ph type="sldNum" sz="quarter" idx="12"/>
          </p:nvPr>
        </p:nvSpPr>
        <p:spPr/>
        <p:txBody>
          <a:bodyPr/>
          <a:lstStyle/>
          <a:p>
            <a:fld id="{E96B4E8F-1028-4523-8CE4-1D1631203335}" type="slidenum">
              <a:rPr lang="en-GB" altLang="en-US" smtClean="0"/>
              <a:pPr/>
              <a:t>4</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2802809683"/>
              </p:ext>
            </p:extLst>
          </p:nvPr>
        </p:nvGraphicFramePr>
        <p:xfrm>
          <a:off x="251522" y="3068960"/>
          <a:ext cx="8768653" cy="2886640"/>
        </p:xfrm>
        <a:graphic>
          <a:graphicData uri="http://schemas.openxmlformats.org/drawingml/2006/table">
            <a:tbl>
              <a:tblPr firstRow="1" bandRow="1">
                <a:tableStyleId>{93296810-A885-4BE3-A3E7-6D5BEEA58F35}</a:tableStyleId>
              </a:tblPr>
              <a:tblGrid>
                <a:gridCol w="2592286">
                  <a:extLst>
                    <a:ext uri="{9D8B030D-6E8A-4147-A177-3AD203B41FA5}">
                      <a16:colId xmlns:a16="http://schemas.microsoft.com/office/drawing/2014/main" val="3170924718"/>
                    </a:ext>
                  </a:extLst>
                </a:gridCol>
                <a:gridCol w="2088232">
                  <a:extLst>
                    <a:ext uri="{9D8B030D-6E8A-4147-A177-3AD203B41FA5}">
                      <a16:colId xmlns:a16="http://schemas.microsoft.com/office/drawing/2014/main" val="583370417"/>
                    </a:ext>
                  </a:extLst>
                </a:gridCol>
                <a:gridCol w="1368152">
                  <a:extLst>
                    <a:ext uri="{9D8B030D-6E8A-4147-A177-3AD203B41FA5}">
                      <a16:colId xmlns:a16="http://schemas.microsoft.com/office/drawing/2014/main" val="2850274647"/>
                    </a:ext>
                  </a:extLst>
                </a:gridCol>
                <a:gridCol w="2719983">
                  <a:extLst>
                    <a:ext uri="{9D8B030D-6E8A-4147-A177-3AD203B41FA5}">
                      <a16:colId xmlns:a16="http://schemas.microsoft.com/office/drawing/2014/main" val="2156090709"/>
                    </a:ext>
                  </a:extLst>
                </a:gridCol>
              </a:tblGrid>
              <a:tr h="452720">
                <a:tc>
                  <a:txBody>
                    <a:bodyPr/>
                    <a:lstStyle/>
                    <a:p>
                      <a:pPr algn="l"/>
                      <a:r>
                        <a:rPr lang="fr-BE" sz="1200" dirty="0" err="1" smtClean="0"/>
                        <a:t>Sectors</a:t>
                      </a:r>
                      <a:r>
                        <a:rPr lang="fr-BE" sz="1200" dirty="0" smtClean="0"/>
                        <a:t> </a:t>
                      </a:r>
                      <a:endParaRPr lang="fr-BE" sz="1200" dirty="0"/>
                    </a:p>
                  </a:txBody>
                  <a:tcPr/>
                </a:tc>
                <a:tc>
                  <a:txBody>
                    <a:bodyPr/>
                    <a:lstStyle/>
                    <a:p>
                      <a:pPr algn="l"/>
                      <a:r>
                        <a:rPr lang="fr-BE" sz="1200" dirty="0" smtClean="0"/>
                        <a:t>Budget</a:t>
                      </a:r>
                      <a:endParaRPr lang="fr-BE" sz="1200" dirty="0"/>
                    </a:p>
                  </a:txBody>
                  <a:tcPr/>
                </a:tc>
                <a:tc>
                  <a:txBody>
                    <a:bodyPr/>
                    <a:lstStyle/>
                    <a:p>
                      <a:pPr algn="ctr"/>
                      <a:r>
                        <a:rPr lang="fr-BE" sz="1200" dirty="0" smtClean="0"/>
                        <a:t>Allocation as </a:t>
                      </a:r>
                      <a:r>
                        <a:rPr lang="fr-BE" sz="1200" dirty="0" err="1" smtClean="0"/>
                        <a:t>percentage</a:t>
                      </a:r>
                      <a:endParaRPr lang="fr-BE" sz="1200" dirty="0"/>
                    </a:p>
                  </a:txBody>
                  <a:tcPr/>
                </a:tc>
                <a:tc>
                  <a:txBody>
                    <a:bodyPr/>
                    <a:lstStyle/>
                    <a:p>
                      <a:pPr algn="ctr"/>
                      <a:r>
                        <a:rPr lang="fr-BE" sz="1200" dirty="0" smtClean="0"/>
                        <a:t>Programmes/Actions</a:t>
                      </a:r>
                      <a:endParaRPr lang="fr-BE" sz="1200" dirty="0"/>
                    </a:p>
                  </a:txBody>
                  <a:tcPr/>
                </a:tc>
                <a:extLst>
                  <a:ext uri="{0D108BD9-81ED-4DB2-BD59-A6C34878D82A}">
                    <a16:rowId xmlns:a16="http://schemas.microsoft.com/office/drawing/2014/main" val="2508993789"/>
                  </a:ext>
                </a:extLst>
              </a:tr>
              <a:tr h="555392">
                <a:tc>
                  <a:txBody>
                    <a:bodyPr/>
                    <a:lstStyle/>
                    <a:p>
                      <a:pPr algn="l"/>
                      <a:r>
                        <a:rPr lang="fr-BE" sz="1400" b="1" dirty="0" smtClean="0"/>
                        <a:t>Promotion of Green </a:t>
                      </a:r>
                      <a:r>
                        <a:rPr lang="fr-BE" sz="1400" b="1" dirty="0" err="1" smtClean="0"/>
                        <a:t>Economy</a:t>
                      </a:r>
                      <a:endParaRPr lang="fr-BE" sz="1400" b="1" dirty="0"/>
                    </a:p>
                  </a:txBody>
                  <a:tcPr/>
                </a:tc>
                <a:tc>
                  <a:txBody>
                    <a:bodyPr/>
                    <a:lstStyle/>
                    <a:p>
                      <a:pPr algn="l"/>
                      <a:r>
                        <a:rPr lang="en-US" sz="1400" b="1" dirty="0" smtClean="0"/>
                        <a:t>EUR </a:t>
                      </a:r>
                      <a:r>
                        <a:rPr lang="fr-BE" sz="1400" b="1" dirty="0" smtClean="0"/>
                        <a:t>440,5 million</a:t>
                      </a:r>
                      <a:endParaRPr lang="fr-BE" sz="1400" b="1" dirty="0"/>
                    </a:p>
                  </a:txBody>
                  <a:tcPr/>
                </a:tc>
                <a:tc>
                  <a:txBody>
                    <a:bodyPr/>
                    <a:lstStyle/>
                    <a:p>
                      <a:pPr algn="ctr"/>
                      <a:r>
                        <a:rPr lang="fr-BE" sz="1400" b="1" dirty="0" smtClean="0"/>
                        <a:t>49%</a:t>
                      </a:r>
                      <a:endParaRPr lang="fr-BE" sz="1400" b="1" dirty="0"/>
                    </a:p>
                  </a:txBody>
                  <a:tcPr/>
                </a:tc>
                <a:tc>
                  <a:txBody>
                    <a:bodyPr/>
                    <a:lstStyle/>
                    <a:p>
                      <a:pPr algn="ctr"/>
                      <a:r>
                        <a:rPr lang="en-US" sz="1100" b="1" kern="1200" dirty="0" smtClean="0">
                          <a:solidFill>
                            <a:srgbClr val="FF0000"/>
                          </a:solidFill>
                          <a:latin typeface="+mn-lt"/>
                          <a:ea typeface="+mn-ea"/>
                          <a:cs typeface="+mn-cs"/>
                        </a:rPr>
                        <a:t>SWITCH-Asia</a:t>
                      </a:r>
                      <a:r>
                        <a:rPr lang="en-US" sz="1100" kern="1200" dirty="0" smtClean="0">
                          <a:solidFill>
                            <a:schemeClr val="dk1"/>
                          </a:solidFill>
                          <a:latin typeface="+mn-lt"/>
                          <a:ea typeface="+mn-ea"/>
                          <a:cs typeface="+mn-cs"/>
                        </a:rPr>
                        <a:t>, FLEGT, green investment through blending (Asia Investment Facility)</a:t>
                      </a:r>
                    </a:p>
                  </a:txBody>
                  <a:tcPr/>
                </a:tc>
                <a:extLst>
                  <a:ext uri="{0D108BD9-81ED-4DB2-BD59-A6C34878D82A}">
                    <a16:rowId xmlns:a16="http://schemas.microsoft.com/office/drawing/2014/main" val="2388644119"/>
                  </a:ext>
                </a:extLst>
              </a:tr>
              <a:tr h="452720">
                <a:tc>
                  <a:txBody>
                    <a:bodyPr/>
                    <a:lstStyle/>
                    <a:p>
                      <a:pPr algn="l"/>
                      <a:r>
                        <a:rPr lang="fr-BE" sz="1400" dirty="0" err="1" smtClean="0"/>
                        <a:t>Regional</a:t>
                      </a:r>
                      <a:r>
                        <a:rPr lang="fr-BE" sz="1400" dirty="0" smtClean="0"/>
                        <a:t> </a:t>
                      </a:r>
                      <a:r>
                        <a:rPr lang="fr-BE" sz="1400" dirty="0" err="1" smtClean="0"/>
                        <a:t>integration</a:t>
                      </a:r>
                      <a:endParaRPr lang="fr-B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EUR </a:t>
                      </a:r>
                      <a:r>
                        <a:rPr lang="fr-BE" sz="1400" dirty="0" smtClean="0"/>
                        <a:t>320 million</a:t>
                      </a:r>
                      <a:endParaRPr lang="fr-BE"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400" dirty="0" smtClean="0"/>
                        <a:t>36%</a:t>
                      </a:r>
                      <a:endParaRPr lang="fr-BE"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Support to ASEAN regional integration, Mekong River area, Trade-related assistance to non-ASEAN countries and other sub-regional </a:t>
                      </a:r>
                      <a:r>
                        <a:rPr lang="en-US" sz="1100" dirty="0" err="1" smtClean="0"/>
                        <a:t>programmes</a:t>
                      </a:r>
                      <a:endParaRPr lang="en-US" sz="1100" dirty="0" smtClean="0"/>
                    </a:p>
                  </a:txBody>
                  <a:tcPr/>
                </a:tc>
                <a:extLst>
                  <a:ext uri="{0D108BD9-81ED-4DB2-BD59-A6C34878D82A}">
                    <a16:rowId xmlns:a16="http://schemas.microsoft.com/office/drawing/2014/main" val="3688651159"/>
                  </a:ext>
                </a:extLst>
              </a:tr>
              <a:tr h="452720">
                <a:tc>
                  <a:txBody>
                    <a:bodyPr/>
                    <a:lstStyle/>
                    <a:p>
                      <a:pPr algn="l"/>
                      <a:r>
                        <a:rPr lang="fr-BE" sz="1400" dirty="0" err="1" smtClean="0"/>
                        <a:t>Aid</a:t>
                      </a:r>
                      <a:r>
                        <a:rPr lang="fr-BE" sz="1400" dirty="0" smtClean="0"/>
                        <a:t> to </a:t>
                      </a:r>
                      <a:r>
                        <a:rPr lang="fr-BE" sz="1400" dirty="0" err="1" smtClean="0"/>
                        <a:t>Uprooted</a:t>
                      </a:r>
                      <a:r>
                        <a:rPr lang="fr-BE" sz="1400" dirty="0" smtClean="0"/>
                        <a:t> people</a:t>
                      </a:r>
                      <a:endParaRPr lang="fr-B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EUR </a:t>
                      </a:r>
                      <a:r>
                        <a:rPr lang="fr-BE" sz="1400" dirty="0" smtClean="0"/>
                        <a:t>122 million</a:t>
                      </a:r>
                      <a:endParaRPr lang="fr-BE"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400" dirty="0" smtClean="0"/>
                        <a:t>14%</a:t>
                      </a:r>
                      <a:endParaRPr lang="fr-BE"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BE" sz="1100" dirty="0"/>
                    </a:p>
                  </a:txBody>
                  <a:tcPr/>
                </a:tc>
                <a:extLst>
                  <a:ext uri="{0D108BD9-81ED-4DB2-BD59-A6C34878D82A}">
                    <a16:rowId xmlns:a16="http://schemas.microsoft.com/office/drawing/2014/main" val="2080316038"/>
                  </a:ext>
                </a:extLst>
              </a:tr>
              <a:tr h="452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400" dirty="0" smtClean="0"/>
                        <a:t>Support </a:t>
                      </a:r>
                      <a:r>
                        <a:rPr lang="fr-BE" sz="1400" dirty="0" err="1" smtClean="0"/>
                        <a:t>measures</a:t>
                      </a:r>
                      <a:endParaRPr lang="fr-B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EUR </a:t>
                      </a:r>
                      <a:r>
                        <a:rPr lang="fr-BE" sz="1400" dirty="0" smtClean="0"/>
                        <a:t>7 million</a:t>
                      </a:r>
                      <a:endParaRPr lang="fr-BE"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400" dirty="0" smtClean="0"/>
                        <a:t>1%</a:t>
                      </a:r>
                      <a:endParaRPr lang="fr-BE"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BE" sz="1100" dirty="0"/>
                    </a:p>
                  </a:txBody>
                  <a:tcPr/>
                </a:tc>
                <a:extLst>
                  <a:ext uri="{0D108BD9-81ED-4DB2-BD59-A6C34878D82A}">
                    <a16:rowId xmlns:a16="http://schemas.microsoft.com/office/drawing/2014/main" val="2914053311"/>
                  </a:ext>
                </a:extLst>
              </a:tr>
            </a:tbl>
          </a:graphicData>
        </a:graphic>
      </p:graphicFrame>
      <p:sp>
        <p:nvSpPr>
          <p:cNvPr id="7" name="Rectangle 6"/>
          <p:cNvSpPr/>
          <p:nvPr/>
        </p:nvSpPr>
        <p:spPr>
          <a:xfrm>
            <a:off x="3005705" y="2503440"/>
            <a:ext cx="3132589" cy="338554"/>
          </a:xfrm>
          <a:prstGeom prst="rect">
            <a:avLst/>
          </a:prstGeom>
        </p:spPr>
        <p:txBody>
          <a:bodyPr wrap="none">
            <a:spAutoFit/>
          </a:bodyPr>
          <a:lstStyle/>
          <a:p>
            <a:r>
              <a:rPr lang="fr-BE" sz="1600" b="1" dirty="0">
                <a:solidFill>
                  <a:schemeClr val="tx1"/>
                </a:solidFill>
                <a:latin typeface="+mj-lt"/>
                <a:ea typeface="+mj-ea"/>
                <a:cs typeface="+mj-cs"/>
              </a:rPr>
              <a:t>TOTAL: EUR 889,5 million</a:t>
            </a: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6871339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 y="0"/>
            <a:ext cx="8229600" cy="936625"/>
          </a:xfrm>
        </p:spPr>
        <p:txBody>
          <a:bodyPr/>
          <a:lstStyle/>
          <a:p>
            <a:pPr marL="0">
              <a:spcBef>
                <a:spcPts val="1800"/>
              </a:spcBef>
            </a:pPr>
            <a:r>
              <a:rPr lang="en-US" sz="2400" dirty="0" smtClean="0">
                <a:solidFill>
                  <a:schemeClr val="bg1"/>
                </a:solidFill>
              </a:rPr>
              <a:t>Concept Note</a:t>
            </a:r>
            <a:br>
              <a:rPr lang="en-US" sz="2400" dirty="0" smtClean="0">
                <a:solidFill>
                  <a:schemeClr val="bg1"/>
                </a:solidFill>
              </a:rPr>
            </a:br>
            <a:r>
              <a:rPr lang="en-US" sz="2400" dirty="0" smtClean="0">
                <a:solidFill>
                  <a:schemeClr val="bg1"/>
                </a:solidFill>
              </a:rPr>
              <a:t>Evaluation grids</a:t>
            </a:r>
            <a:endParaRPr lang="fr-BE" sz="2400" i="1" dirty="0">
              <a:solidFill>
                <a:schemeClr val="bg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graphicFrame>
        <p:nvGraphicFramePr>
          <p:cNvPr id="3" name="Table 2"/>
          <p:cNvGraphicFramePr>
            <a:graphicFrameLocks noGrp="1"/>
          </p:cNvGraphicFramePr>
          <p:nvPr>
            <p:extLst>
              <p:ext uri="{D42A27DB-BD31-4B8C-83A1-F6EECF244321}">
                <p14:modId xmlns:p14="http://schemas.microsoft.com/office/powerpoint/2010/main" val="2551240466"/>
              </p:ext>
            </p:extLst>
          </p:nvPr>
        </p:nvGraphicFramePr>
        <p:xfrm>
          <a:off x="195833" y="1196752"/>
          <a:ext cx="8696647" cy="5244005"/>
        </p:xfrm>
        <a:graphic>
          <a:graphicData uri="http://schemas.openxmlformats.org/drawingml/2006/table">
            <a:tbl>
              <a:tblPr firstRow="1" firstCol="1" lastRow="1" lastCol="1" bandRow="1" bandCol="1">
                <a:tableStyleId>{0660B408-B3CF-4A94-85FC-2B1E0A45F4A2}</a:tableStyleId>
              </a:tblPr>
              <a:tblGrid>
                <a:gridCol w="7557987">
                  <a:extLst>
                    <a:ext uri="{9D8B030D-6E8A-4147-A177-3AD203B41FA5}">
                      <a16:colId xmlns:a16="http://schemas.microsoft.com/office/drawing/2014/main" val="184977968"/>
                    </a:ext>
                  </a:extLst>
                </a:gridCol>
                <a:gridCol w="1138660">
                  <a:extLst>
                    <a:ext uri="{9D8B030D-6E8A-4147-A177-3AD203B41FA5}">
                      <a16:colId xmlns:a16="http://schemas.microsoft.com/office/drawing/2014/main" val="2571683522"/>
                    </a:ext>
                  </a:extLst>
                </a:gridCol>
              </a:tblGrid>
              <a:tr h="385057">
                <a:tc>
                  <a:txBody>
                    <a:bodyPr/>
                    <a:lstStyle/>
                    <a:p>
                      <a:pPr algn="just">
                        <a:spcAft>
                          <a:spcPts val="1000"/>
                        </a:spcAft>
                      </a:pPr>
                      <a:r>
                        <a:rPr lang="en-GB" sz="1050" b="0" dirty="0">
                          <a:effectLst/>
                        </a:rPr>
                        <a:t>Section</a:t>
                      </a:r>
                      <a:endParaRPr lang="fr-BE" sz="1050" b="0" dirty="0">
                        <a:effectLst/>
                        <a:latin typeface="Times New Roman" panose="02020603050405020304" pitchFamily="18" charset="0"/>
                        <a:ea typeface="Times New Roman" panose="02020603050405020304" pitchFamily="18" charset="0"/>
                      </a:endParaRPr>
                    </a:p>
                  </a:txBody>
                  <a:tcPr marL="48895" marR="488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1000"/>
                        </a:spcAft>
                      </a:pPr>
                      <a:r>
                        <a:rPr lang="en-GB" sz="1050" b="0" dirty="0">
                          <a:effectLst/>
                        </a:rPr>
                        <a:t>Maximum Score</a:t>
                      </a:r>
                      <a:endParaRPr lang="fr-BE" sz="1050" b="0" dirty="0">
                        <a:effectLst/>
                        <a:latin typeface="Times New Roman" panose="02020603050405020304" pitchFamily="18" charset="0"/>
                        <a:ea typeface="Times New Roman" panose="02020603050405020304" pitchFamily="18" charset="0"/>
                      </a:endParaRPr>
                    </a:p>
                  </a:txBody>
                  <a:tcPr marL="48895" marR="488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5575059"/>
                  </a:ext>
                </a:extLst>
              </a:tr>
              <a:tr h="310706">
                <a:tc>
                  <a:txBody>
                    <a:bodyPr/>
                    <a:lstStyle/>
                    <a:p>
                      <a:pPr algn="l">
                        <a:spcAft>
                          <a:spcPts val="1000"/>
                        </a:spcAft>
                      </a:pPr>
                      <a:r>
                        <a:rPr lang="en-GB" sz="900" b="1" dirty="0">
                          <a:effectLst/>
                        </a:rPr>
                        <a:t>1. Relevance of the action</a:t>
                      </a:r>
                      <a:endParaRPr lang="fr-BE" sz="900" b="1" dirty="0">
                        <a:effectLst/>
                        <a:latin typeface="Times New Roman" panose="02020603050405020304" pitchFamily="18" charset="0"/>
                        <a:ea typeface="Times New Roman" panose="02020603050405020304" pitchFamily="18" charset="0"/>
                      </a:endParaRPr>
                    </a:p>
                  </a:txBody>
                  <a:tcPr marL="48895" marR="488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20</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751967"/>
                  </a:ext>
                </a:extLst>
              </a:tr>
              <a:tr h="528373">
                <a:tc>
                  <a:txBody>
                    <a:bodyPr/>
                    <a:lstStyle/>
                    <a:p>
                      <a:pPr marL="215900" indent="-215900" algn="just">
                        <a:spcBef>
                          <a:spcPts val="600"/>
                        </a:spcBef>
                        <a:spcAft>
                          <a:spcPts val="600"/>
                        </a:spcAft>
                      </a:pPr>
                      <a:r>
                        <a:rPr lang="en-GB" sz="900" b="0" dirty="0">
                          <a:effectLst/>
                        </a:rPr>
                        <a:t>1.1. How relevant is the proposal to the objectives and priorities of the call for proposals and to the specific themes/sectors/areas or any other specific requirement stated in the guidelines for applicants? Are the expected results of the action aligned with the priorities defined in the guidelines for applicants (section 1.2)?</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0367059"/>
                  </a:ext>
                </a:extLst>
              </a:tr>
              <a:tr h="488762">
                <a:tc>
                  <a:txBody>
                    <a:bodyPr/>
                    <a:lstStyle/>
                    <a:p>
                      <a:pPr marL="215900" indent="-215900" algn="just">
                        <a:spcBef>
                          <a:spcPts val="600"/>
                        </a:spcBef>
                        <a:spcAft>
                          <a:spcPts val="600"/>
                        </a:spcAft>
                      </a:pPr>
                      <a:r>
                        <a:rPr lang="en-GB" sz="900" b="0">
                          <a:effectLst/>
                        </a:rPr>
                        <a:t>1.2. How relevant is the proposal to the particular needs and constraints of the target country(ies), region(s) and/or relevant sectors (including synergy with other development initiatives and avoidance of duplication)?</a:t>
                      </a:r>
                      <a:endParaRPr lang="fr-BE" sz="900" b="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0109035"/>
                  </a:ext>
                </a:extLst>
              </a:tr>
              <a:tr h="447342">
                <a:tc>
                  <a:txBody>
                    <a:bodyPr/>
                    <a:lstStyle/>
                    <a:p>
                      <a:pPr marL="215900" indent="-215900" algn="just">
                        <a:spcBef>
                          <a:spcPts val="600"/>
                        </a:spcBef>
                        <a:spcAft>
                          <a:spcPts val="600"/>
                        </a:spcAft>
                      </a:pPr>
                      <a:r>
                        <a:rPr lang="en-GB" sz="900" b="0" dirty="0">
                          <a:effectLst/>
                        </a:rPr>
                        <a:t>1.3. How clearly defined and strategically chosen are those involved (final beneficiaries, target groups)? Have their needs (as rights holders and/or duty bearers) and constraints been clearly defined and does the proposal address them appropriately?</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579486"/>
                  </a:ext>
                </a:extLst>
              </a:tr>
              <a:tr h="444574">
                <a:tc>
                  <a:txBody>
                    <a:bodyPr/>
                    <a:lstStyle/>
                    <a:p>
                      <a:pPr marL="215900" indent="-215900" algn="just">
                        <a:spcBef>
                          <a:spcPts val="600"/>
                        </a:spcBef>
                        <a:spcAft>
                          <a:spcPts val="600"/>
                        </a:spcAft>
                      </a:pPr>
                      <a:r>
                        <a:rPr lang="en-GB" sz="900" b="0" dirty="0">
                          <a:effectLst/>
                        </a:rPr>
                        <a:t>1.4. Does the proposal contain particular added-value elements (e.g. innovation, best practices) ? and the other additional elements indicated under 1.2. of the guidelines for applicants?</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261841"/>
                  </a:ext>
                </a:extLst>
              </a:tr>
              <a:tr h="300958">
                <a:tc>
                  <a:txBody>
                    <a:bodyPr/>
                    <a:lstStyle/>
                    <a:p>
                      <a:pPr algn="l">
                        <a:spcAft>
                          <a:spcPts val="1000"/>
                        </a:spcAft>
                      </a:pPr>
                      <a:r>
                        <a:rPr lang="en-GB" sz="900" b="1" dirty="0">
                          <a:effectLst/>
                        </a:rPr>
                        <a:t>2. Design of the action</a:t>
                      </a:r>
                      <a:endParaRPr lang="fr-BE" sz="900" b="1" dirty="0">
                        <a:effectLst/>
                        <a:latin typeface="Times New Roman" panose="02020603050405020304" pitchFamily="18" charset="0"/>
                        <a:ea typeface="Times New Roman" panose="02020603050405020304" pitchFamily="18" charset="0"/>
                      </a:endParaRPr>
                    </a:p>
                  </a:txBody>
                  <a:tcPr marL="48895" marR="488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30</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3540009"/>
                  </a:ext>
                </a:extLst>
              </a:tr>
              <a:tr h="406840">
                <a:tc>
                  <a:txBody>
                    <a:bodyPr/>
                    <a:lstStyle/>
                    <a:p>
                      <a:pPr algn="just">
                        <a:spcBef>
                          <a:spcPts val="600"/>
                        </a:spcBef>
                        <a:spcAft>
                          <a:spcPts val="600"/>
                        </a:spcAft>
                      </a:pPr>
                      <a:r>
                        <a:rPr lang="en-GB" sz="900" b="0">
                          <a:effectLst/>
                        </a:rPr>
                        <a:t>2.1. How coherent is the overall design of the action? Does the proposal indicate the expected results to be achieved by the action? Does the intervention logic explain the rationale to achieve the expected results? </a:t>
                      </a:r>
                      <a:endParaRPr lang="fr-BE" sz="900" b="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smtClean="0">
                          <a:effectLst/>
                        </a:rPr>
                        <a:t>10</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5239933"/>
                  </a:ext>
                </a:extLst>
              </a:tr>
              <a:tr h="287788">
                <a:tc>
                  <a:txBody>
                    <a:bodyPr/>
                    <a:lstStyle/>
                    <a:p>
                      <a:pPr algn="just">
                        <a:spcBef>
                          <a:spcPts val="600"/>
                        </a:spcBef>
                        <a:spcAft>
                          <a:spcPts val="600"/>
                        </a:spcAft>
                      </a:pPr>
                      <a:r>
                        <a:rPr lang="en-GB" sz="900" b="0">
                          <a:effectLst/>
                        </a:rPr>
                        <a:t>2.2. Does the design reflect a robust analysis of the problems involved, and the capacities of the relevant stakeholders? </a:t>
                      </a:r>
                      <a:endParaRPr lang="fr-BE" sz="900" b="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9222469"/>
                  </a:ext>
                </a:extLst>
              </a:tr>
              <a:tr h="288032">
                <a:tc>
                  <a:txBody>
                    <a:bodyPr/>
                    <a:lstStyle/>
                    <a:p>
                      <a:pPr algn="just">
                        <a:spcBef>
                          <a:spcPts val="600"/>
                        </a:spcBef>
                        <a:spcAft>
                          <a:spcPts val="600"/>
                        </a:spcAft>
                      </a:pPr>
                      <a:r>
                        <a:rPr lang="en-GB" sz="900" b="0" dirty="0">
                          <a:effectLst/>
                        </a:rPr>
                        <a:t>2.3. Does the design take into account external factors (risks and assumptions)? </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a:effectLst/>
                        </a:rPr>
                        <a:t>5</a:t>
                      </a:r>
                      <a:endParaRPr lang="fr-BE" sz="900" b="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7174901"/>
                  </a:ext>
                </a:extLst>
              </a:tr>
              <a:tr h="432048">
                <a:tc>
                  <a:txBody>
                    <a:bodyPr/>
                    <a:lstStyle/>
                    <a:p>
                      <a:pPr algn="just">
                        <a:spcBef>
                          <a:spcPts val="600"/>
                        </a:spcBef>
                        <a:spcAft>
                          <a:spcPts val="600"/>
                        </a:spcAft>
                      </a:pPr>
                      <a:r>
                        <a:rPr lang="en-GB" sz="900" b="0">
                          <a:effectLst/>
                        </a:rPr>
                        <a:t>2.4. Are the activities feasible and consistent in relation to the expected results (including timeframe)? Are results (output, outcome and impact) realistic? </a:t>
                      </a:r>
                      <a:endParaRPr lang="fr-BE" sz="900" b="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02329"/>
                  </a:ext>
                </a:extLst>
              </a:tr>
              <a:tr h="720080">
                <a:tc>
                  <a:txBody>
                    <a:bodyPr/>
                    <a:lstStyle/>
                    <a:p>
                      <a:pPr algn="just">
                        <a:spcBef>
                          <a:spcPts val="600"/>
                        </a:spcBef>
                        <a:spcAft>
                          <a:spcPts val="600"/>
                        </a:spcAft>
                      </a:pPr>
                      <a:r>
                        <a:rPr lang="en-GB" sz="900" b="0" dirty="0">
                          <a:effectLst/>
                        </a:rPr>
                        <a:t>2.5. To which extent does the proposal integrate relevant cross-cutting elements such as environmental/climate change issues, promotion of gender equality and equal opportunities, needs of disabled people, rights of minorities and rights of indigenous peoples, youth, combating HIV/AIDS (if there is a strong prevalence in the target country/region)? </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900" b="0" dirty="0">
                          <a:effectLst/>
                        </a:rPr>
                        <a:t>5</a:t>
                      </a:r>
                      <a:endParaRPr lang="fr-BE" sz="900" b="0" dirty="0">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025775"/>
                  </a:ext>
                </a:extLst>
              </a:tr>
              <a:tr h="203445">
                <a:tc>
                  <a:txBody>
                    <a:bodyPr/>
                    <a:lstStyle/>
                    <a:p>
                      <a:pPr algn="l">
                        <a:spcAft>
                          <a:spcPts val="1000"/>
                        </a:spcAft>
                      </a:pPr>
                      <a:r>
                        <a:rPr lang="en-GB" sz="1000" b="1" dirty="0">
                          <a:solidFill>
                            <a:srgbClr val="C00000"/>
                          </a:solidFill>
                          <a:effectLst/>
                        </a:rPr>
                        <a:t>Maximum total score</a:t>
                      </a:r>
                      <a:endParaRPr lang="fr-BE" sz="1000" b="1" dirty="0">
                        <a:solidFill>
                          <a:srgbClr val="C00000"/>
                        </a:solidFill>
                        <a:effectLst/>
                        <a:latin typeface="Times New Roman" panose="02020603050405020304" pitchFamily="18" charset="0"/>
                        <a:ea typeface="Times New Roman" panose="02020603050405020304" pitchFamily="18" charset="0"/>
                      </a:endParaRPr>
                    </a:p>
                  </a:txBody>
                  <a:tcPr marL="48895" marR="488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000" b="1" dirty="0">
                          <a:solidFill>
                            <a:srgbClr val="C00000"/>
                          </a:solidFill>
                          <a:effectLst/>
                        </a:rPr>
                        <a:t>50</a:t>
                      </a:r>
                      <a:endParaRPr lang="fr-BE" sz="1000" b="1" dirty="0">
                        <a:solidFill>
                          <a:srgbClr val="C00000"/>
                        </a:solidFill>
                        <a:effectLst/>
                        <a:latin typeface="Times New Roman" panose="02020603050405020304" pitchFamily="18" charset="0"/>
                        <a:ea typeface="Times New Roman" panose="02020603050405020304" pitchFamily="18" charset="0"/>
                      </a:endParaRPr>
                    </a:p>
                  </a:txBody>
                  <a:tcPr marL="48895" marR="488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568385"/>
                  </a:ext>
                </a:extLst>
              </a:tr>
            </a:tbl>
          </a:graphicData>
        </a:graphic>
      </p:graphicFrame>
    </p:spTree>
    <p:extLst>
      <p:ext uri="{BB962C8B-B14F-4D97-AF65-F5344CB8AC3E}">
        <p14:creationId xmlns:p14="http://schemas.microsoft.com/office/powerpoint/2010/main" val="37915491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Title 1"/>
          <p:cNvSpPr>
            <a:spLocks noGrp="1"/>
          </p:cNvSpPr>
          <p:nvPr>
            <p:ph type="title"/>
          </p:nvPr>
        </p:nvSpPr>
        <p:spPr>
          <a:xfrm>
            <a:off x="133164" y="0"/>
            <a:ext cx="8229600" cy="936625"/>
          </a:xfrm>
        </p:spPr>
        <p:txBody>
          <a:bodyPr/>
          <a:lstStyle/>
          <a:p>
            <a:pPr marL="0">
              <a:spcBef>
                <a:spcPts val="1800"/>
              </a:spcBef>
            </a:pPr>
            <a:r>
              <a:rPr lang="en-US" sz="2400" dirty="0" smtClean="0">
                <a:solidFill>
                  <a:schemeClr val="bg1"/>
                </a:solidFill>
              </a:rPr>
              <a:t>Full Application</a:t>
            </a:r>
            <a:br>
              <a:rPr lang="en-US" sz="2400" dirty="0" smtClean="0">
                <a:solidFill>
                  <a:schemeClr val="bg1"/>
                </a:solidFill>
              </a:rPr>
            </a:br>
            <a:r>
              <a:rPr lang="en-US" sz="2400" dirty="0" smtClean="0">
                <a:solidFill>
                  <a:schemeClr val="bg1"/>
                </a:solidFill>
              </a:rPr>
              <a:t>Evaluation grids</a:t>
            </a:r>
            <a:endParaRPr lang="fr-BE" sz="2400" i="1" dirty="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284359385"/>
              </p:ext>
            </p:extLst>
          </p:nvPr>
        </p:nvGraphicFramePr>
        <p:xfrm>
          <a:off x="1115616" y="1556792"/>
          <a:ext cx="5778202" cy="3936039"/>
        </p:xfrm>
        <a:graphic>
          <a:graphicData uri="http://schemas.openxmlformats.org/drawingml/2006/table">
            <a:tbl>
              <a:tblPr firstRow="1" bandRow="1">
                <a:tableStyleId>{21E4AEA4-8DFA-4A89-87EB-49C32662AFE0}</a:tableStyleId>
              </a:tblPr>
              <a:tblGrid>
                <a:gridCol w="4320480">
                  <a:extLst>
                    <a:ext uri="{9D8B030D-6E8A-4147-A177-3AD203B41FA5}">
                      <a16:colId xmlns:a16="http://schemas.microsoft.com/office/drawing/2014/main" val="2251841416"/>
                    </a:ext>
                  </a:extLst>
                </a:gridCol>
                <a:gridCol w="1457722">
                  <a:extLst>
                    <a:ext uri="{9D8B030D-6E8A-4147-A177-3AD203B41FA5}">
                      <a16:colId xmlns:a16="http://schemas.microsoft.com/office/drawing/2014/main" val="11627481"/>
                    </a:ext>
                  </a:extLst>
                </a:gridCol>
              </a:tblGrid>
              <a:tr h="420555">
                <a:tc>
                  <a:txBody>
                    <a:bodyPr/>
                    <a:lstStyle/>
                    <a:p>
                      <a:r>
                        <a:rPr lang="fr-BE" sz="1400" dirty="0" smtClean="0"/>
                        <a:t>Section</a:t>
                      </a:r>
                      <a:endParaRPr lang="fr-BE" sz="1400" dirty="0"/>
                    </a:p>
                  </a:txBody>
                  <a:tcPr/>
                </a:tc>
                <a:tc>
                  <a:txBody>
                    <a:bodyPr/>
                    <a:lstStyle/>
                    <a:p>
                      <a:pPr algn="ctr">
                        <a:spcAft>
                          <a:spcPts val="1000"/>
                        </a:spcAft>
                      </a:pPr>
                      <a:r>
                        <a:rPr lang="en-GB" sz="1400" kern="1200" dirty="0"/>
                        <a:t>Maximum Score</a:t>
                      </a:r>
                      <a:endParaRPr lang="fr-BE" sz="1400" b="1" kern="1200" dirty="0">
                        <a:solidFill>
                          <a:schemeClr val="lt1"/>
                        </a:solidFill>
                        <a:latin typeface="+mn-lt"/>
                        <a:ea typeface="+mn-ea"/>
                        <a:cs typeface="+mn-cs"/>
                      </a:endParaRPr>
                    </a:p>
                  </a:txBody>
                  <a:tcPr marL="24469" marR="24469" marT="0" marB="0" anchor="ctr"/>
                </a:tc>
                <a:extLst>
                  <a:ext uri="{0D108BD9-81ED-4DB2-BD59-A6C34878D82A}">
                    <a16:rowId xmlns:a16="http://schemas.microsoft.com/office/drawing/2014/main" val="1498222002"/>
                  </a:ext>
                </a:extLst>
              </a:tr>
              <a:tr h="5093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1. Financial and operational capacity</a:t>
                      </a:r>
                      <a:endParaRPr lang="fr-BE" sz="1400" b="1" dirty="0" smtClean="0">
                        <a:effectLst/>
                        <a:latin typeface="Times New Roman" panose="02020603050405020304" pitchFamily="18" charset="0"/>
                        <a:ea typeface="Times New Roman" panose="02020603050405020304" pitchFamily="18" charset="0"/>
                      </a:endParaRPr>
                    </a:p>
                  </a:txBody>
                  <a:tcPr/>
                </a:tc>
                <a:tc>
                  <a:txBody>
                    <a:bodyPr/>
                    <a:lstStyle/>
                    <a:p>
                      <a:pPr algn="ctr">
                        <a:spcBef>
                          <a:spcPts val="600"/>
                        </a:spcBef>
                        <a:spcAft>
                          <a:spcPts val="600"/>
                        </a:spcAft>
                      </a:pPr>
                      <a:r>
                        <a:rPr lang="en-GB" sz="1400" kern="1200" dirty="0"/>
                        <a:t>20</a:t>
                      </a:r>
                      <a:endParaRPr lang="fr-BE" sz="1400" kern="1200" dirty="0">
                        <a:solidFill>
                          <a:schemeClr val="dk1"/>
                        </a:solidFill>
                        <a:latin typeface="+mn-lt"/>
                        <a:ea typeface="+mn-ea"/>
                        <a:cs typeface="+mn-cs"/>
                      </a:endParaRPr>
                    </a:p>
                  </a:txBody>
                  <a:tcPr marL="24469" marR="24469" marT="0" marB="0" anchor="ctr"/>
                </a:tc>
                <a:extLst>
                  <a:ext uri="{0D108BD9-81ED-4DB2-BD59-A6C34878D82A}">
                    <a16:rowId xmlns:a16="http://schemas.microsoft.com/office/drawing/2014/main" val="3730254965"/>
                  </a:ext>
                </a:extLst>
              </a:tr>
              <a:tr h="491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dirty="0" smtClean="0">
                          <a:effectLst/>
                        </a:rPr>
                        <a:t>2. Relevance of the action*</a:t>
                      </a:r>
                      <a:endParaRPr lang="fr-BE" sz="1400" b="0" i="1" dirty="0" smtClean="0">
                        <a:effectLst/>
                        <a:latin typeface="Times New Roman" panose="02020603050405020304" pitchFamily="18" charset="0"/>
                        <a:ea typeface="Times New Roman" panose="02020603050405020304" pitchFamily="18" charset="0"/>
                      </a:endParaRPr>
                    </a:p>
                  </a:txBody>
                  <a:tcPr/>
                </a:tc>
                <a:tc>
                  <a:txBody>
                    <a:bodyPr/>
                    <a:lstStyle/>
                    <a:p>
                      <a:pPr algn="ctr"/>
                      <a:r>
                        <a:rPr lang="fr-BE" sz="1400" b="0" i="1" kern="1200" dirty="0" smtClean="0"/>
                        <a:t>20</a:t>
                      </a:r>
                      <a:endParaRPr lang="fr-BE" sz="1400" b="0" i="1" kern="1200" dirty="0">
                        <a:solidFill>
                          <a:schemeClr val="dk1"/>
                        </a:solidFill>
                        <a:latin typeface="+mn-lt"/>
                        <a:ea typeface="+mn-ea"/>
                        <a:cs typeface="+mn-cs"/>
                      </a:endParaRPr>
                    </a:p>
                  </a:txBody>
                  <a:tcPr/>
                </a:tc>
                <a:extLst>
                  <a:ext uri="{0D108BD9-81ED-4DB2-BD59-A6C34878D82A}">
                    <a16:rowId xmlns:a16="http://schemas.microsoft.com/office/drawing/2014/main" val="1657992317"/>
                  </a:ext>
                </a:extLst>
              </a:tr>
              <a:tr h="525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dirty="0" smtClean="0">
                          <a:effectLst/>
                        </a:rPr>
                        <a:t>3. Design of the action*</a:t>
                      </a:r>
                      <a:endParaRPr lang="fr-BE" sz="1400" b="0" i="1" dirty="0" smtClean="0">
                        <a:effectLst/>
                        <a:latin typeface="Times New Roman" panose="02020603050405020304" pitchFamily="18" charset="0"/>
                        <a:ea typeface="Times New Roman" panose="02020603050405020304" pitchFamily="18" charset="0"/>
                      </a:endParaRPr>
                    </a:p>
                  </a:txBody>
                  <a:tcPr/>
                </a:tc>
                <a:tc>
                  <a:txBody>
                    <a:bodyPr/>
                    <a:lstStyle/>
                    <a:p>
                      <a:pPr algn="ctr"/>
                      <a:r>
                        <a:rPr lang="fr-BE" sz="1400" b="0" i="1" kern="1200" dirty="0" smtClean="0"/>
                        <a:t>15</a:t>
                      </a:r>
                      <a:endParaRPr lang="fr-BE" sz="1400" b="0" i="1" kern="1200" dirty="0">
                        <a:solidFill>
                          <a:schemeClr val="dk1"/>
                        </a:solidFill>
                        <a:latin typeface="+mn-lt"/>
                        <a:ea typeface="+mn-ea"/>
                        <a:cs typeface="+mn-cs"/>
                      </a:endParaRPr>
                    </a:p>
                  </a:txBody>
                  <a:tcPr/>
                </a:tc>
                <a:extLst>
                  <a:ext uri="{0D108BD9-81ED-4DB2-BD59-A6C34878D82A}">
                    <a16:rowId xmlns:a16="http://schemas.microsoft.com/office/drawing/2014/main" val="256922508"/>
                  </a:ext>
                </a:extLst>
              </a:tr>
              <a:tr h="559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4. Implementation approach</a:t>
                      </a:r>
                      <a:endParaRPr lang="fr-BE" sz="1400" b="1" dirty="0" smtClean="0">
                        <a:effectLst/>
                        <a:latin typeface="Times New Roman" panose="02020603050405020304" pitchFamily="18" charset="0"/>
                        <a:ea typeface="Times New Roman" panose="02020603050405020304" pitchFamily="18" charset="0"/>
                      </a:endParaRPr>
                    </a:p>
                  </a:txBody>
                  <a:tcPr/>
                </a:tc>
                <a:tc>
                  <a:txBody>
                    <a:bodyPr/>
                    <a:lstStyle/>
                    <a:p>
                      <a:pPr algn="ctr"/>
                      <a:r>
                        <a:rPr lang="fr-BE" sz="1400" kern="1200" dirty="0" smtClean="0"/>
                        <a:t>15</a:t>
                      </a:r>
                      <a:endParaRPr lang="fr-BE" sz="1400" kern="1200" dirty="0">
                        <a:solidFill>
                          <a:schemeClr val="dk1"/>
                        </a:solidFill>
                        <a:latin typeface="+mn-lt"/>
                        <a:ea typeface="+mn-ea"/>
                        <a:cs typeface="+mn-cs"/>
                      </a:endParaRPr>
                    </a:p>
                  </a:txBody>
                  <a:tcPr/>
                </a:tc>
                <a:extLst>
                  <a:ext uri="{0D108BD9-81ED-4DB2-BD59-A6C34878D82A}">
                    <a16:rowId xmlns:a16="http://schemas.microsoft.com/office/drawing/2014/main" val="846936283"/>
                  </a:ext>
                </a:extLst>
              </a:tr>
              <a:tr h="52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5. Sustainability of the action</a:t>
                      </a:r>
                      <a:endParaRPr lang="fr-BE" sz="1400" b="1" dirty="0" smtClean="0">
                        <a:effectLst/>
                        <a:latin typeface="Times New Roman" panose="02020603050405020304" pitchFamily="18" charset="0"/>
                        <a:ea typeface="Times New Roman" panose="02020603050405020304" pitchFamily="18" charset="0"/>
                      </a:endParaRPr>
                    </a:p>
                  </a:txBody>
                  <a:tcPr/>
                </a:tc>
                <a:tc>
                  <a:txBody>
                    <a:bodyPr/>
                    <a:lstStyle/>
                    <a:p>
                      <a:pPr algn="ctr"/>
                      <a:r>
                        <a:rPr lang="fr-BE" sz="1400" kern="1200" dirty="0" smtClean="0"/>
                        <a:t>15</a:t>
                      </a:r>
                      <a:endParaRPr lang="fr-BE" sz="1400" kern="1200" dirty="0">
                        <a:solidFill>
                          <a:schemeClr val="dk1"/>
                        </a:solidFill>
                        <a:latin typeface="+mn-lt"/>
                        <a:ea typeface="+mn-ea"/>
                        <a:cs typeface="+mn-cs"/>
                      </a:endParaRPr>
                    </a:p>
                  </a:txBody>
                  <a:tcPr/>
                </a:tc>
                <a:extLst>
                  <a:ext uri="{0D108BD9-81ED-4DB2-BD59-A6C34878D82A}">
                    <a16:rowId xmlns:a16="http://schemas.microsoft.com/office/drawing/2014/main" val="1607011046"/>
                  </a:ext>
                </a:extLst>
              </a:tr>
              <a:tr h="581644">
                <a:tc>
                  <a:txBody>
                    <a:bodyPr/>
                    <a:lstStyle/>
                    <a:p>
                      <a:pPr algn="just">
                        <a:spcAft>
                          <a:spcPts val="1000"/>
                        </a:spcAft>
                      </a:pPr>
                      <a:r>
                        <a:rPr lang="en-GB" sz="1400" dirty="0" smtClean="0">
                          <a:effectLst/>
                        </a:rPr>
                        <a:t>6. Budget and cost-effectiveness of the action</a:t>
                      </a:r>
                      <a:endParaRPr lang="fr-BE" sz="1400" b="1" dirty="0">
                        <a:effectLst/>
                        <a:latin typeface="Times New Roman" panose="02020603050405020304" pitchFamily="18" charset="0"/>
                        <a:ea typeface="Times New Roman" panose="02020603050405020304" pitchFamily="18" charset="0"/>
                      </a:endParaRPr>
                    </a:p>
                  </a:txBody>
                  <a:tcPr/>
                </a:tc>
                <a:tc>
                  <a:txBody>
                    <a:bodyPr/>
                    <a:lstStyle/>
                    <a:p>
                      <a:pPr algn="ctr"/>
                      <a:r>
                        <a:rPr lang="fr-BE" sz="1400" kern="1200" dirty="0" smtClean="0"/>
                        <a:t>15</a:t>
                      </a:r>
                      <a:endParaRPr lang="fr-BE" sz="1400" kern="1200" dirty="0">
                        <a:solidFill>
                          <a:schemeClr val="dk1"/>
                        </a:solidFill>
                        <a:latin typeface="+mn-lt"/>
                        <a:ea typeface="+mn-ea"/>
                        <a:cs typeface="+mn-cs"/>
                      </a:endParaRPr>
                    </a:p>
                  </a:txBody>
                  <a:tcPr/>
                </a:tc>
                <a:extLst>
                  <a:ext uri="{0D108BD9-81ED-4DB2-BD59-A6C34878D82A}">
                    <a16:rowId xmlns:a16="http://schemas.microsoft.com/office/drawing/2014/main" val="3977168655"/>
                  </a:ext>
                </a:extLst>
              </a:tr>
              <a:tr h="315044">
                <a:tc>
                  <a:txBody>
                    <a:bodyPr/>
                    <a:lstStyle/>
                    <a:p>
                      <a:pPr marL="0" marR="0" lvl="0" indent="0" algn="just" defTabSz="914400" rtl="0" eaLnBrk="1" fontAlgn="auto" latinLnBrk="0" hangingPunct="1">
                        <a:lnSpc>
                          <a:spcPct val="100000"/>
                        </a:lnSpc>
                        <a:spcBef>
                          <a:spcPts val="0"/>
                        </a:spcBef>
                        <a:spcAft>
                          <a:spcPts val="1000"/>
                        </a:spcAft>
                        <a:buClrTx/>
                        <a:buSzTx/>
                        <a:buFontTx/>
                        <a:buNone/>
                        <a:tabLst/>
                        <a:defRPr/>
                      </a:pPr>
                      <a:r>
                        <a:rPr lang="en-GB" sz="1400" b="1" dirty="0" smtClean="0">
                          <a:solidFill>
                            <a:srgbClr val="C00000"/>
                          </a:solidFill>
                          <a:effectLst/>
                        </a:rPr>
                        <a:t>Maximum total score</a:t>
                      </a:r>
                      <a:endParaRPr lang="fr-BE" sz="1400" b="1" dirty="0" smtClean="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algn="ctr"/>
                      <a:r>
                        <a:rPr lang="fr-BE" sz="1400" b="1" kern="1200" dirty="0" smtClean="0">
                          <a:solidFill>
                            <a:srgbClr val="C00000"/>
                          </a:solidFill>
                          <a:effectLst/>
                          <a:latin typeface="+mn-lt"/>
                          <a:ea typeface="+mn-ea"/>
                          <a:cs typeface="+mn-cs"/>
                        </a:rPr>
                        <a:t>100</a:t>
                      </a:r>
                      <a:endParaRPr lang="fr-BE" sz="1400" b="1" kern="1200" dirty="0">
                        <a:solidFill>
                          <a:srgbClr val="C00000"/>
                        </a:solidFill>
                        <a:effectLst/>
                        <a:latin typeface="+mn-lt"/>
                        <a:ea typeface="+mn-ea"/>
                        <a:cs typeface="+mn-cs"/>
                      </a:endParaRPr>
                    </a:p>
                  </a:txBody>
                  <a:tcPr/>
                </a:tc>
                <a:extLst>
                  <a:ext uri="{0D108BD9-81ED-4DB2-BD59-A6C34878D82A}">
                    <a16:rowId xmlns:a16="http://schemas.microsoft.com/office/drawing/2014/main" val="2862118556"/>
                  </a:ext>
                </a:extLst>
              </a:tr>
            </a:tbl>
          </a:graphicData>
        </a:graphic>
      </p:graphicFrame>
    </p:spTree>
    <p:extLst>
      <p:ext uri="{BB962C8B-B14F-4D97-AF65-F5344CB8AC3E}">
        <p14:creationId xmlns:p14="http://schemas.microsoft.com/office/powerpoint/2010/main" val="7775654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68960"/>
            <a:ext cx="8229600" cy="936625"/>
          </a:xfrm>
        </p:spPr>
        <p:txBody>
          <a:bodyPr/>
          <a:lstStyle/>
          <a:p>
            <a:pPr marL="0" algn="ctr">
              <a:spcBef>
                <a:spcPts val="1800"/>
              </a:spcBef>
            </a:pPr>
            <a:r>
              <a:rPr lang="en-US" sz="2800" dirty="0" smtClean="0"/>
              <a:t>Indicative calendar</a:t>
            </a:r>
            <a:endParaRPr lang="fr-BE" sz="28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8742995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5374" y="1485138"/>
            <a:ext cx="574675" cy="4693920"/>
          </a:xfrm>
          <a:custGeom>
            <a:avLst/>
            <a:gdLst/>
            <a:ahLst/>
            <a:cxnLst/>
            <a:rect l="l" t="t" r="r" b="b"/>
            <a:pathLst>
              <a:path w="574675" h="4693920">
                <a:moveTo>
                  <a:pt x="574547" y="4018026"/>
                </a:moveTo>
                <a:lnTo>
                  <a:pt x="0" y="4018026"/>
                </a:lnTo>
                <a:lnTo>
                  <a:pt x="287274" y="4693920"/>
                </a:lnTo>
                <a:lnTo>
                  <a:pt x="574547" y="4018026"/>
                </a:lnTo>
                <a:close/>
              </a:path>
              <a:path w="574675" h="4693920">
                <a:moveTo>
                  <a:pt x="416229" y="0"/>
                </a:moveTo>
                <a:lnTo>
                  <a:pt x="158318" y="0"/>
                </a:lnTo>
                <a:lnTo>
                  <a:pt x="158318" y="4018026"/>
                </a:lnTo>
                <a:lnTo>
                  <a:pt x="416229" y="4018026"/>
                </a:lnTo>
                <a:lnTo>
                  <a:pt x="416229" y="0"/>
                </a:lnTo>
                <a:close/>
              </a:path>
            </a:pathLst>
          </a:custGeom>
          <a:solidFill>
            <a:srgbClr val="F3D200">
              <a:alpha val="79998"/>
            </a:srgbClr>
          </a:solidFill>
        </p:spPr>
        <p:txBody>
          <a:bodyPr wrap="square" lIns="0" tIns="0" rIns="0" bIns="0" rtlCol="0"/>
          <a:lstStyle/>
          <a:p>
            <a:endParaRPr/>
          </a:p>
        </p:txBody>
      </p:sp>
      <p:sp>
        <p:nvSpPr>
          <p:cNvPr id="3" name="object 3"/>
          <p:cNvSpPr txBox="1"/>
          <p:nvPr/>
        </p:nvSpPr>
        <p:spPr>
          <a:xfrm>
            <a:off x="1194917" y="2709164"/>
            <a:ext cx="7193507" cy="1985159"/>
          </a:xfrm>
          <a:prstGeom prst="rect">
            <a:avLst/>
          </a:prstGeom>
        </p:spPr>
        <p:txBody>
          <a:bodyPr vert="horz" wrap="square" lIns="0" tIns="0" rIns="0" bIns="0" rtlCol="0">
            <a:spAutoFit/>
          </a:bodyPr>
          <a:lstStyle/>
          <a:p>
            <a:pPr marL="12700">
              <a:lnSpc>
                <a:spcPct val="100000"/>
              </a:lnSpc>
            </a:pPr>
            <a:r>
              <a:rPr sz="1600" b="1" spc="-10" dirty="0">
                <a:solidFill>
                  <a:srgbClr val="003399"/>
                </a:solidFill>
                <a:latin typeface="Verdana"/>
                <a:cs typeface="Verdana"/>
              </a:rPr>
              <a:t>PRE INFORMATION</a:t>
            </a:r>
            <a:r>
              <a:rPr sz="1600" b="1" spc="-5" dirty="0">
                <a:solidFill>
                  <a:srgbClr val="003399"/>
                </a:solidFill>
                <a:latin typeface="Verdana"/>
                <a:cs typeface="Verdana"/>
              </a:rPr>
              <a:t> MEETING</a:t>
            </a:r>
            <a:endParaRPr sz="1600" dirty="0">
              <a:latin typeface="Verdana"/>
              <a:cs typeface="Verdana"/>
            </a:endParaRPr>
          </a:p>
          <a:p>
            <a:pPr marL="12700">
              <a:lnSpc>
                <a:spcPct val="100000"/>
              </a:lnSpc>
            </a:pPr>
            <a:r>
              <a:rPr lang="fr-BE" sz="1600" spc="-5" dirty="0" smtClean="0">
                <a:solidFill>
                  <a:srgbClr val="003399"/>
                </a:solidFill>
                <a:latin typeface="Verdana"/>
                <a:cs typeface="Verdana"/>
              </a:rPr>
              <a:t>17 </a:t>
            </a:r>
            <a:r>
              <a:rPr lang="fr-BE" sz="1600" spc="-5" dirty="0" err="1" smtClean="0">
                <a:solidFill>
                  <a:srgbClr val="003399"/>
                </a:solidFill>
                <a:latin typeface="Verdana"/>
                <a:cs typeface="Verdana"/>
              </a:rPr>
              <a:t>January</a:t>
            </a:r>
            <a:r>
              <a:rPr lang="fr-BE" sz="1600" spc="-5" dirty="0" smtClean="0">
                <a:solidFill>
                  <a:srgbClr val="003399"/>
                </a:solidFill>
                <a:latin typeface="Verdana"/>
                <a:cs typeface="Verdana"/>
              </a:rPr>
              <a:t> </a:t>
            </a:r>
            <a:r>
              <a:rPr lang="fr-BE" sz="1600" spc="-5" dirty="0" smtClean="0">
                <a:solidFill>
                  <a:srgbClr val="003399"/>
                </a:solidFill>
                <a:latin typeface="Verdana"/>
                <a:cs typeface="Verdana"/>
              </a:rPr>
              <a:t>2019</a:t>
            </a:r>
            <a:endParaRPr sz="1600" dirty="0">
              <a:latin typeface="Verdana"/>
              <a:cs typeface="Verdana"/>
            </a:endParaRPr>
          </a:p>
          <a:p>
            <a:pPr>
              <a:lnSpc>
                <a:spcPct val="100000"/>
              </a:lnSpc>
              <a:spcBef>
                <a:spcPts val="20"/>
              </a:spcBef>
            </a:pPr>
            <a:endParaRPr sz="1650" dirty="0">
              <a:latin typeface="Times New Roman"/>
              <a:cs typeface="Times New Roman"/>
            </a:endParaRPr>
          </a:p>
          <a:p>
            <a:pPr marL="12700">
              <a:lnSpc>
                <a:spcPct val="100000"/>
              </a:lnSpc>
            </a:pPr>
            <a:r>
              <a:rPr sz="1600" b="1" spc="-10" dirty="0">
                <a:solidFill>
                  <a:srgbClr val="003399"/>
                </a:solidFill>
                <a:latin typeface="Verdana"/>
                <a:cs typeface="Verdana"/>
              </a:rPr>
              <a:t>DEADLINE </a:t>
            </a:r>
            <a:r>
              <a:rPr sz="1600" b="1" spc="-5" dirty="0">
                <a:solidFill>
                  <a:srgbClr val="003399"/>
                </a:solidFill>
                <a:latin typeface="Verdana"/>
                <a:cs typeface="Verdana"/>
              </a:rPr>
              <a:t>FOR </a:t>
            </a:r>
            <a:r>
              <a:rPr sz="1600" b="1" spc="-10" dirty="0">
                <a:solidFill>
                  <a:srgbClr val="003399"/>
                </a:solidFill>
                <a:latin typeface="Verdana"/>
                <a:cs typeface="Verdana"/>
              </a:rPr>
              <a:t>POSING QUESTIONS</a:t>
            </a:r>
            <a:r>
              <a:rPr sz="1600" b="1" spc="55" dirty="0">
                <a:solidFill>
                  <a:srgbClr val="003399"/>
                </a:solidFill>
                <a:latin typeface="Verdana"/>
                <a:cs typeface="Verdana"/>
              </a:rPr>
              <a:t> </a:t>
            </a:r>
            <a:r>
              <a:rPr sz="1600" spc="-10" dirty="0">
                <a:solidFill>
                  <a:srgbClr val="003399"/>
                </a:solidFill>
                <a:latin typeface="Verdana"/>
                <a:cs typeface="Verdana"/>
              </a:rPr>
              <a:t>(</a:t>
            </a:r>
            <a:r>
              <a:rPr sz="1600" spc="-10" dirty="0" smtClean="0">
                <a:solidFill>
                  <a:srgbClr val="003399"/>
                </a:solidFill>
                <a:latin typeface="Verdana"/>
                <a:cs typeface="Verdana"/>
              </a:rPr>
              <a:t>C</a:t>
            </a:r>
            <a:r>
              <a:rPr lang="fr-BE" sz="1600" spc="-10" dirty="0" err="1" smtClean="0">
                <a:solidFill>
                  <a:srgbClr val="003399"/>
                </a:solidFill>
                <a:latin typeface="Verdana"/>
                <a:cs typeface="Verdana"/>
              </a:rPr>
              <a:t>oncept</a:t>
            </a:r>
            <a:r>
              <a:rPr lang="fr-BE" sz="1600" spc="-10" dirty="0" smtClean="0">
                <a:solidFill>
                  <a:srgbClr val="003399"/>
                </a:solidFill>
                <a:latin typeface="Verdana"/>
                <a:cs typeface="Verdana"/>
              </a:rPr>
              <a:t> </a:t>
            </a:r>
            <a:r>
              <a:rPr sz="1600" spc="-10" dirty="0" smtClean="0">
                <a:solidFill>
                  <a:srgbClr val="003399"/>
                </a:solidFill>
                <a:latin typeface="Verdana"/>
                <a:cs typeface="Verdana"/>
              </a:rPr>
              <a:t>N</a:t>
            </a:r>
            <a:r>
              <a:rPr lang="fr-BE" sz="1600" spc="-10" dirty="0" err="1" smtClean="0">
                <a:solidFill>
                  <a:srgbClr val="003399"/>
                </a:solidFill>
                <a:latin typeface="Verdana"/>
                <a:cs typeface="Verdana"/>
              </a:rPr>
              <a:t>ote</a:t>
            </a:r>
            <a:r>
              <a:rPr sz="1600" spc="-10" dirty="0" smtClean="0">
                <a:solidFill>
                  <a:srgbClr val="003399"/>
                </a:solidFill>
                <a:latin typeface="Verdana"/>
                <a:cs typeface="Verdana"/>
              </a:rPr>
              <a:t>)</a:t>
            </a:r>
            <a:endParaRPr sz="1600" dirty="0">
              <a:latin typeface="Verdana"/>
              <a:cs typeface="Verdana"/>
            </a:endParaRPr>
          </a:p>
          <a:p>
            <a:pPr marL="12700">
              <a:lnSpc>
                <a:spcPct val="100000"/>
              </a:lnSpc>
            </a:pPr>
            <a:r>
              <a:rPr lang="fr-BE" sz="1600" spc="-5" dirty="0" smtClean="0">
                <a:solidFill>
                  <a:srgbClr val="003399"/>
                </a:solidFill>
                <a:latin typeface="Verdana"/>
                <a:cs typeface="Verdana"/>
              </a:rPr>
              <a:t>7 </a:t>
            </a:r>
            <a:r>
              <a:rPr lang="fr-BE" sz="1600" spc="-5" dirty="0" err="1">
                <a:solidFill>
                  <a:srgbClr val="003399"/>
                </a:solidFill>
                <a:latin typeface="Verdana"/>
                <a:cs typeface="Verdana"/>
              </a:rPr>
              <a:t>F</a:t>
            </a:r>
            <a:r>
              <a:rPr lang="fr-BE" sz="1600" spc="-5" dirty="0" err="1" smtClean="0">
                <a:solidFill>
                  <a:srgbClr val="003399"/>
                </a:solidFill>
                <a:latin typeface="Verdana"/>
                <a:cs typeface="Verdana"/>
              </a:rPr>
              <a:t>ebruary</a:t>
            </a:r>
            <a:r>
              <a:rPr lang="fr-BE" sz="1600" spc="-5" dirty="0" smtClean="0">
                <a:solidFill>
                  <a:srgbClr val="003399"/>
                </a:solidFill>
                <a:latin typeface="Verdana"/>
                <a:cs typeface="Verdana"/>
              </a:rPr>
              <a:t> 2019</a:t>
            </a:r>
            <a:endParaRPr sz="1600" dirty="0">
              <a:latin typeface="Verdana"/>
              <a:cs typeface="Verdana"/>
            </a:endParaRPr>
          </a:p>
          <a:p>
            <a:pPr>
              <a:lnSpc>
                <a:spcPct val="100000"/>
              </a:lnSpc>
              <a:spcBef>
                <a:spcPts val="20"/>
              </a:spcBef>
            </a:pPr>
            <a:endParaRPr sz="1650" dirty="0">
              <a:latin typeface="Times New Roman"/>
              <a:cs typeface="Times New Roman"/>
            </a:endParaRPr>
          </a:p>
          <a:p>
            <a:pPr marL="12700">
              <a:lnSpc>
                <a:spcPct val="100000"/>
              </a:lnSpc>
              <a:spcBef>
                <a:spcPts val="5"/>
              </a:spcBef>
            </a:pPr>
            <a:r>
              <a:rPr sz="1600" b="1" spc="-5" dirty="0">
                <a:solidFill>
                  <a:srgbClr val="003399"/>
                </a:solidFill>
                <a:latin typeface="Verdana"/>
                <a:cs typeface="Verdana"/>
              </a:rPr>
              <a:t>FAQ PUBLICATION: </a:t>
            </a:r>
            <a:r>
              <a:rPr lang="fr-BE" sz="1600" b="1" spc="-5" dirty="0" smtClean="0">
                <a:solidFill>
                  <a:srgbClr val="003399"/>
                </a:solidFill>
                <a:latin typeface="Verdana"/>
                <a:cs typeface="Verdana"/>
              </a:rPr>
              <a:t>LATEST </a:t>
            </a:r>
            <a:r>
              <a:rPr sz="1600" b="1" spc="-10" dirty="0" smtClean="0">
                <a:solidFill>
                  <a:srgbClr val="003399"/>
                </a:solidFill>
                <a:latin typeface="Verdana"/>
                <a:cs typeface="Verdana"/>
              </a:rPr>
              <a:t>ANSWERS </a:t>
            </a:r>
            <a:r>
              <a:rPr sz="1600" b="1" spc="-5" dirty="0">
                <a:solidFill>
                  <a:srgbClr val="003399"/>
                </a:solidFill>
                <a:latin typeface="Verdana"/>
                <a:cs typeface="Verdana"/>
              </a:rPr>
              <a:t>TO THE</a:t>
            </a:r>
            <a:r>
              <a:rPr sz="1600" b="1" spc="35" dirty="0">
                <a:solidFill>
                  <a:srgbClr val="003399"/>
                </a:solidFill>
                <a:latin typeface="Verdana"/>
                <a:cs typeface="Verdana"/>
              </a:rPr>
              <a:t> </a:t>
            </a:r>
            <a:r>
              <a:rPr sz="1600" b="1" spc="-10" dirty="0" smtClean="0">
                <a:solidFill>
                  <a:srgbClr val="003399"/>
                </a:solidFill>
                <a:latin typeface="Verdana"/>
                <a:cs typeface="Verdana"/>
              </a:rPr>
              <a:t>QUESTIONS</a:t>
            </a:r>
            <a:endParaRPr lang="fr-BE" sz="1600" b="1" spc="-10" dirty="0" smtClean="0">
              <a:solidFill>
                <a:srgbClr val="003399"/>
              </a:solidFill>
              <a:latin typeface="Verdana"/>
              <a:cs typeface="Verdana"/>
            </a:endParaRPr>
          </a:p>
          <a:p>
            <a:pPr marL="12700">
              <a:lnSpc>
                <a:spcPct val="100000"/>
              </a:lnSpc>
              <a:spcBef>
                <a:spcPts val="5"/>
              </a:spcBef>
            </a:pPr>
            <a:r>
              <a:rPr lang="fr-BE" sz="1600" spc="-10" dirty="0" smtClean="0">
                <a:solidFill>
                  <a:srgbClr val="003399"/>
                </a:solidFill>
                <a:latin typeface="Verdana"/>
                <a:cs typeface="Verdana"/>
              </a:rPr>
              <a:t>17</a:t>
            </a:r>
            <a:r>
              <a:rPr lang="fr-BE" sz="1600" spc="-10" dirty="0" smtClean="0">
                <a:solidFill>
                  <a:srgbClr val="003399"/>
                </a:solidFill>
                <a:latin typeface="Verdana"/>
                <a:cs typeface="Verdana"/>
              </a:rPr>
              <a:t> </a:t>
            </a:r>
            <a:r>
              <a:rPr lang="fr-BE" sz="1600" spc="-10" dirty="0" err="1" smtClean="0">
                <a:solidFill>
                  <a:srgbClr val="003399"/>
                </a:solidFill>
                <a:latin typeface="Verdana"/>
                <a:cs typeface="Verdana"/>
              </a:rPr>
              <a:t>February</a:t>
            </a:r>
            <a:r>
              <a:rPr lang="fr-BE" sz="1600" spc="-10" dirty="0" smtClean="0">
                <a:solidFill>
                  <a:srgbClr val="003399"/>
                </a:solidFill>
                <a:latin typeface="Verdana"/>
                <a:cs typeface="Verdana"/>
              </a:rPr>
              <a:t> </a:t>
            </a:r>
            <a:r>
              <a:rPr lang="fr-BE" sz="1600" spc="-10" dirty="0" smtClean="0">
                <a:solidFill>
                  <a:srgbClr val="003399"/>
                </a:solidFill>
                <a:latin typeface="Verdana"/>
                <a:cs typeface="Verdana"/>
              </a:rPr>
              <a:t>2019</a:t>
            </a:r>
            <a:endParaRPr sz="1600" dirty="0">
              <a:latin typeface="Verdana"/>
              <a:cs typeface="Verdana"/>
            </a:endParaRPr>
          </a:p>
        </p:txBody>
      </p:sp>
      <p:sp>
        <p:nvSpPr>
          <p:cNvPr id="4" name="object 4"/>
          <p:cNvSpPr txBox="1"/>
          <p:nvPr/>
        </p:nvSpPr>
        <p:spPr>
          <a:xfrm>
            <a:off x="1187958" y="1701545"/>
            <a:ext cx="6697980" cy="654025"/>
          </a:xfrm>
          <a:prstGeom prst="rect">
            <a:avLst/>
          </a:prstGeom>
          <a:solidFill>
            <a:srgbClr val="FFCC00"/>
          </a:solidFill>
        </p:spPr>
        <p:txBody>
          <a:bodyPr vert="horz" wrap="square" lIns="0" tIns="38100" rIns="0" bIns="0" rtlCol="0">
            <a:spAutoFit/>
          </a:bodyPr>
          <a:lstStyle/>
          <a:p>
            <a:pPr marL="89535">
              <a:lnSpc>
                <a:spcPct val="100000"/>
              </a:lnSpc>
              <a:spcBef>
                <a:spcPts val="300"/>
              </a:spcBef>
            </a:pPr>
            <a:r>
              <a:rPr sz="2400" b="1" spc="-5" dirty="0">
                <a:solidFill>
                  <a:srgbClr val="003399"/>
                </a:solidFill>
                <a:latin typeface="Arial"/>
                <a:cs typeface="Arial"/>
              </a:rPr>
              <a:t>CALL </a:t>
            </a:r>
            <a:r>
              <a:rPr sz="2400" b="1" dirty="0">
                <a:solidFill>
                  <a:srgbClr val="003399"/>
                </a:solidFill>
                <a:latin typeface="Arial"/>
                <a:cs typeface="Arial"/>
              </a:rPr>
              <a:t>FOR </a:t>
            </a:r>
            <a:r>
              <a:rPr sz="2400" b="1" spc="-5" dirty="0">
                <a:solidFill>
                  <a:srgbClr val="003399"/>
                </a:solidFill>
                <a:latin typeface="Arial"/>
                <a:cs typeface="Arial"/>
              </a:rPr>
              <a:t>PROPOSAL</a:t>
            </a:r>
            <a:r>
              <a:rPr sz="2400" b="1" spc="-145" dirty="0">
                <a:solidFill>
                  <a:srgbClr val="003399"/>
                </a:solidFill>
                <a:latin typeface="Arial"/>
                <a:cs typeface="Arial"/>
              </a:rPr>
              <a:t> </a:t>
            </a:r>
            <a:r>
              <a:rPr sz="2400" b="1" spc="-20" dirty="0">
                <a:solidFill>
                  <a:srgbClr val="003399"/>
                </a:solidFill>
                <a:latin typeface="Arial"/>
                <a:cs typeface="Arial"/>
              </a:rPr>
              <a:t>PUBLICATION</a:t>
            </a:r>
            <a:endParaRPr sz="2400" dirty="0">
              <a:latin typeface="Arial"/>
              <a:cs typeface="Arial"/>
            </a:endParaRPr>
          </a:p>
          <a:p>
            <a:pPr marL="89535">
              <a:lnSpc>
                <a:spcPct val="100000"/>
              </a:lnSpc>
              <a:spcBef>
                <a:spcPts val="20"/>
              </a:spcBef>
            </a:pPr>
            <a:r>
              <a:rPr lang="fr-BE" sz="1600" b="1" spc="-5" dirty="0" smtClean="0">
                <a:solidFill>
                  <a:srgbClr val="003399"/>
                </a:solidFill>
                <a:latin typeface="Arial"/>
                <a:cs typeface="Arial"/>
              </a:rPr>
              <a:t>11 </a:t>
            </a:r>
            <a:r>
              <a:rPr lang="fr-BE" sz="1600" b="1" spc="-5" dirty="0" err="1" smtClean="0">
                <a:solidFill>
                  <a:srgbClr val="003399"/>
                </a:solidFill>
                <a:latin typeface="Arial"/>
                <a:cs typeface="Arial"/>
              </a:rPr>
              <a:t>January</a:t>
            </a:r>
            <a:r>
              <a:rPr lang="fr-BE" sz="1600" b="1" spc="-5" dirty="0" smtClean="0">
                <a:solidFill>
                  <a:srgbClr val="003399"/>
                </a:solidFill>
                <a:latin typeface="Arial"/>
                <a:cs typeface="Arial"/>
              </a:rPr>
              <a:t> 2019</a:t>
            </a:r>
            <a:endParaRPr sz="1600" dirty="0">
              <a:latin typeface="Arial"/>
              <a:cs typeface="Arial"/>
            </a:endParaRPr>
          </a:p>
        </p:txBody>
      </p:sp>
      <p:sp>
        <p:nvSpPr>
          <p:cNvPr id="6" name="Subtitle 2"/>
          <p:cNvSpPr txBox="1">
            <a:spLocks/>
          </p:cNvSpPr>
          <p:nvPr/>
        </p:nvSpPr>
        <p:spPr>
          <a:xfrm>
            <a:off x="830223" y="5229200"/>
            <a:ext cx="7922894" cy="1014367"/>
          </a:xfrm>
          <a:prstGeom prst="rect">
            <a:avLst/>
          </a:prstGeom>
        </p:spPr>
        <p:txBody>
          <a:bodyPr rtlCol="0">
            <a:normAutofit fontScale="92500" lnSpcReduction="20000"/>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r>
              <a:rPr lang="en-GB" i="0" dirty="0" smtClean="0">
                <a:solidFill>
                  <a:srgbClr val="C00000"/>
                </a:solidFill>
                <a:latin typeface="Calibri" panose="020F0502020204030204" pitchFamily="34" charset="0"/>
                <a:cs typeface="Calibri" panose="020F0502020204030204" pitchFamily="34" charset="0"/>
              </a:rPr>
              <a:t>Questions </a:t>
            </a:r>
            <a:r>
              <a:rPr lang="en-GB" i="0" dirty="0">
                <a:solidFill>
                  <a:srgbClr val="C00000"/>
                </a:solidFill>
                <a:latin typeface="Calibri" panose="020F0502020204030204" pitchFamily="34" charset="0"/>
                <a:cs typeface="Calibri" panose="020F0502020204030204" pitchFamily="34" charset="0"/>
              </a:rPr>
              <a:t>related to this call for proposals </a:t>
            </a:r>
            <a:r>
              <a:rPr lang="en-GB" i="0" dirty="0" smtClean="0">
                <a:solidFill>
                  <a:srgbClr val="C00000"/>
                </a:solidFill>
                <a:latin typeface="Calibri" panose="020F0502020204030204" pitchFamily="34" charset="0"/>
                <a:cs typeface="Calibri" panose="020F0502020204030204" pitchFamily="34" charset="0"/>
              </a:rPr>
              <a:t>should</a:t>
            </a:r>
            <a:r>
              <a:rPr lang="en-GB" i="0" dirty="0" smtClean="0">
                <a:solidFill>
                  <a:srgbClr val="C00000"/>
                </a:solidFill>
                <a:latin typeface="Calibri" panose="020F0502020204030204" pitchFamily="34" charset="0"/>
                <a:cs typeface="Calibri" panose="020F0502020204030204" pitchFamily="34" charset="0"/>
              </a:rPr>
              <a:t> </a:t>
            </a:r>
            <a:r>
              <a:rPr lang="en-GB" i="0" dirty="0">
                <a:solidFill>
                  <a:srgbClr val="C00000"/>
                </a:solidFill>
                <a:latin typeface="Calibri" panose="020F0502020204030204" pitchFamily="34" charset="0"/>
                <a:cs typeface="Calibri" panose="020F0502020204030204" pitchFamily="34" charset="0"/>
              </a:rPr>
              <a:t>be sent </a:t>
            </a:r>
            <a:r>
              <a:rPr lang="en-GB" b="1" i="0" u="sng" dirty="0" smtClean="0">
                <a:solidFill>
                  <a:srgbClr val="C00000"/>
                </a:solidFill>
                <a:latin typeface="Calibri" panose="020F0502020204030204" pitchFamily="34" charset="0"/>
                <a:cs typeface="Calibri" panose="020F0502020204030204" pitchFamily="34" charset="0"/>
              </a:rPr>
              <a:t>ONLY</a:t>
            </a:r>
            <a:r>
              <a:rPr lang="en-GB" i="0" dirty="0" smtClean="0">
                <a:solidFill>
                  <a:srgbClr val="C00000"/>
                </a:solidFill>
                <a:latin typeface="Calibri" panose="020F0502020204030204" pitchFamily="34" charset="0"/>
                <a:cs typeface="Calibri" panose="020F0502020204030204" pitchFamily="34" charset="0"/>
              </a:rPr>
              <a:t> </a:t>
            </a:r>
            <a:r>
              <a:rPr lang="en-GB" i="0" dirty="0" smtClean="0">
                <a:solidFill>
                  <a:srgbClr val="C00000"/>
                </a:solidFill>
                <a:latin typeface="Calibri" panose="020F0502020204030204" pitchFamily="34" charset="0"/>
                <a:cs typeface="Calibri" panose="020F0502020204030204" pitchFamily="34" charset="0"/>
              </a:rPr>
              <a:t>to the following </a:t>
            </a:r>
            <a:r>
              <a:rPr lang="en-GB" i="0" dirty="0" smtClean="0">
                <a:solidFill>
                  <a:srgbClr val="C00000"/>
                </a:solidFill>
                <a:latin typeface="Calibri" panose="020F0502020204030204" pitchFamily="34" charset="0"/>
                <a:cs typeface="Calibri" panose="020F0502020204030204" pitchFamily="34" charset="0"/>
              </a:rPr>
              <a:t>mail </a:t>
            </a:r>
            <a:r>
              <a:rPr lang="en-GB" i="0" dirty="0" smtClean="0">
                <a:solidFill>
                  <a:srgbClr val="C00000"/>
                </a:solidFill>
                <a:latin typeface="Calibri" panose="020F0502020204030204" pitchFamily="34" charset="0"/>
                <a:cs typeface="Calibri" panose="020F0502020204030204" pitchFamily="34" charset="0"/>
              </a:rPr>
              <a:t>address:</a:t>
            </a:r>
            <a:endParaRPr lang="en-GB" i="0" dirty="0" smtClean="0">
              <a:solidFill>
                <a:srgbClr val="C00000"/>
              </a:solidFill>
              <a:latin typeface="Calibri" panose="020F0502020204030204" pitchFamily="34" charset="0"/>
              <a:cs typeface="Calibri" panose="020F0502020204030204" pitchFamily="34" charset="0"/>
            </a:endParaRPr>
          </a:p>
          <a:p>
            <a:pPr algn="ctr"/>
            <a:r>
              <a:rPr lang="en-GB" b="1" i="0" dirty="0" smtClean="0">
                <a:solidFill>
                  <a:srgbClr val="C00000"/>
                </a:solidFill>
                <a:latin typeface="Calibri" panose="020F0502020204030204" pitchFamily="34" charset="0"/>
                <a:cs typeface="Calibri" panose="020F0502020204030204" pitchFamily="34" charset="0"/>
                <a:hlinkClick r:id="rId3"/>
              </a:rPr>
              <a:t>EuropeAid-SWITCH-ASIA@ec.europa.eu</a:t>
            </a:r>
            <a:endParaRPr lang="en-GB" b="1" i="0" dirty="0" smtClean="0">
              <a:solidFill>
                <a:srgbClr val="C00000"/>
              </a:solidFill>
              <a:latin typeface="Calibri" panose="020F0502020204030204" pitchFamily="34" charset="0"/>
              <a:cs typeface="Calibri" panose="020F0502020204030204" pitchFamily="34" charset="0"/>
            </a:endParaRPr>
          </a:p>
          <a:p>
            <a:pPr algn="ctr"/>
            <a:endParaRPr lang="en-GB" b="1" i="0" dirty="0" smtClean="0">
              <a:solidFill>
                <a:srgbClr val="C00000"/>
              </a:solidFill>
              <a:latin typeface="Calibri" panose="020F0502020204030204" pitchFamily="34" charset="0"/>
              <a:cs typeface="Calibri" panose="020F0502020204030204" pitchFamily="34" charset="0"/>
            </a:endParaRPr>
          </a:p>
        </p:txBody>
      </p:sp>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726488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9119" y="2493009"/>
            <a:ext cx="6584950" cy="1985159"/>
          </a:xfrm>
          <a:prstGeom prst="rect">
            <a:avLst/>
          </a:prstGeom>
        </p:spPr>
        <p:txBody>
          <a:bodyPr vert="horz" wrap="square" lIns="0" tIns="0" rIns="0" bIns="0" rtlCol="0">
            <a:spAutoFit/>
          </a:bodyPr>
          <a:lstStyle/>
          <a:p>
            <a:pPr marL="12700" marR="344170">
              <a:lnSpc>
                <a:spcPct val="100000"/>
              </a:lnSpc>
            </a:pPr>
            <a:r>
              <a:rPr sz="1600" b="1" spc="-5" dirty="0">
                <a:solidFill>
                  <a:srgbClr val="003399"/>
                </a:solidFill>
                <a:latin typeface="Verdana"/>
                <a:cs typeface="Verdana"/>
              </a:rPr>
              <a:t>OPENING </a:t>
            </a:r>
            <a:r>
              <a:rPr sz="1600" b="1" spc="-10" dirty="0">
                <a:solidFill>
                  <a:srgbClr val="003399"/>
                </a:solidFill>
                <a:latin typeface="Verdana"/>
                <a:cs typeface="Verdana"/>
              </a:rPr>
              <a:t>AND </a:t>
            </a:r>
            <a:r>
              <a:rPr sz="1600" b="1" spc="-5" dirty="0">
                <a:solidFill>
                  <a:srgbClr val="003399"/>
                </a:solidFill>
                <a:latin typeface="Verdana"/>
                <a:cs typeface="Verdana"/>
              </a:rPr>
              <a:t>ADMINISTRATIVE </a:t>
            </a:r>
            <a:r>
              <a:rPr sz="1600" b="1" spc="-10" dirty="0">
                <a:solidFill>
                  <a:srgbClr val="003399"/>
                </a:solidFill>
                <a:latin typeface="Verdana"/>
                <a:cs typeface="Verdana"/>
              </a:rPr>
              <a:t>CHECK </a:t>
            </a:r>
            <a:r>
              <a:rPr sz="1600" b="1" spc="-5" dirty="0">
                <a:solidFill>
                  <a:srgbClr val="003399"/>
                </a:solidFill>
                <a:latin typeface="Verdana"/>
                <a:cs typeface="Verdana"/>
              </a:rPr>
              <a:t>&amp; TECHNICAL  </a:t>
            </a:r>
            <a:r>
              <a:rPr sz="1600" b="1" spc="-10" dirty="0">
                <a:solidFill>
                  <a:srgbClr val="003399"/>
                </a:solidFill>
                <a:latin typeface="Verdana"/>
                <a:cs typeface="Verdana"/>
              </a:rPr>
              <a:t>EVALUATION OF </a:t>
            </a:r>
            <a:r>
              <a:rPr sz="1600" b="1" spc="-5" dirty="0">
                <a:solidFill>
                  <a:srgbClr val="003399"/>
                </a:solidFill>
                <a:latin typeface="Verdana"/>
                <a:cs typeface="Verdana"/>
              </a:rPr>
              <a:t>THE CONCEPT</a:t>
            </a:r>
            <a:r>
              <a:rPr sz="1600" b="1" spc="15" dirty="0">
                <a:solidFill>
                  <a:srgbClr val="003399"/>
                </a:solidFill>
                <a:latin typeface="Verdana"/>
                <a:cs typeface="Verdana"/>
              </a:rPr>
              <a:t> </a:t>
            </a:r>
            <a:r>
              <a:rPr sz="1600" b="1" spc="-5" dirty="0">
                <a:solidFill>
                  <a:srgbClr val="003399"/>
                </a:solidFill>
                <a:latin typeface="Verdana"/>
                <a:cs typeface="Verdana"/>
              </a:rPr>
              <a:t>NOTES</a:t>
            </a:r>
            <a:endParaRPr sz="1600" dirty="0">
              <a:latin typeface="Verdana"/>
              <a:cs typeface="Verdana"/>
            </a:endParaRPr>
          </a:p>
          <a:p>
            <a:pPr marL="12700">
              <a:lnSpc>
                <a:spcPct val="100000"/>
              </a:lnSpc>
            </a:pPr>
            <a:r>
              <a:rPr lang="fr-BE" sz="1600" spc="-10" dirty="0" smtClean="0">
                <a:solidFill>
                  <a:srgbClr val="003399"/>
                </a:solidFill>
                <a:latin typeface="Verdana"/>
                <a:cs typeface="Verdana"/>
              </a:rPr>
              <a:t>March 2019</a:t>
            </a:r>
            <a:endParaRPr sz="1600" dirty="0">
              <a:latin typeface="Verdana"/>
              <a:cs typeface="Verdana"/>
            </a:endParaRPr>
          </a:p>
          <a:p>
            <a:pPr>
              <a:lnSpc>
                <a:spcPct val="100000"/>
              </a:lnSpc>
              <a:spcBef>
                <a:spcPts val="20"/>
              </a:spcBef>
            </a:pPr>
            <a:endParaRPr sz="1650" dirty="0">
              <a:latin typeface="Times New Roman"/>
              <a:cs typeface="Times New Roman"/>
            </a:endParaRPr>
          </a:p>
          <a:p>
            <a:pPr marL="12700">
              <a:lnSpc>
                <a:spcPct val="100000"/>
              </a:lnSpc>
            </a:pPr>
            <a:r>
              <a:rPr sz="1600" b="1" spc="-5" dirty="0">
                <a:solidFill>
                  <a:srgbClr val="003399"/>
                </a:solidFill>
                <a:latin typeface="Verdana"/>
                <a:cs typeface="Verdana"/>
              </a:rPr>
              <a:t>COMMUNICATION </a:t>
            </a:r>
            <a:r>
              <a:rPr sz="1600" b="1" spc="-10" dirty="0">
                <a:solidFill>
                  <a:srgbClr val="003399"/>
                </a:solidFill>
                <a:latin typeface="Verdana"/>
                <a:cs typeface="Verdana"/>
              </a:rPr>
              <a:t>OF </a:t>
            </a:r>
            <a:r>
              <a:rPr sz="1600" b="1" spc="-5" dirty="0">
                <a:solidFill>
                  <a:srgbClr val="003399"/>
                </a:solidFill>
                <a:latin typeface="Verdana"/>
                <a:cs typeface="Verdana"/>
              </a:rPr>
              <a:t>THE RESULTS TO </a:t>
            </a:r>
            <a:r>
              <a:rPr sz="1600" b="1" spc="-10" dirty="0">
                <a:solidFill>
                  <a:srgbClr val="003399"/>
                </a:solidFill>
                <a:latin typeface="Verdana"/>
                <a:cs typeface="Verdana"/>
              </a:rPr>
              <a:t>ALL</a:t>
            </a:r>
            <a:r>
              <a:rPr sz="1600" b="1" spc="85" dirty="0">
                <a:solidFill>
                  <a:srgbClr val="003399"/>
                </a:solidFill>
                <a:latin typeface="Verdana"/>
                <a:cs typeface="Verdana"/>
              </a:rPr>
              <a:t> </a:t>
            </a:r>
            <a:r>
              <a:rPr sz="1600" b="1" spc="-10" dirty="0">
                <a:solidFill>
                  <a:srgbClr val="003399"/>
                </a:solidFill>
                <a:latin typeface="Verdana"/>
                <a:cs typeface="Verdana"/>
              </a:rPr>
              <a:t>APPLICANTS/</a:t>
            </a:r>
            <a:endParaRPr sz="1600" dirty="0">
              <a:latin typeface="Verdana"/>
              <a:cs typeface="Verdana"/>
            </a:endParaRPr>
          </a:p>
          <a:p>
            <a:pPr marL="12700">
              <a:lnSpc>
                <a:spcPct val="100000"/>
              </a:lnSpc>
            </a:pPr>
            <a:r>
              <a:rPr sz="1600" b="1" spc="-10" dirty="0">
                <a:solidFill>
                  <a:srgbClr val="003399"/>
                </a:solidFill>
                <a:latin typeface="Verdana"/>
                <a:cs typeface="Verdana"/>
              </a:rPr>
              <a:t>invitation </a:t>
            </a:r>
            <a:r>
              <a:rPr sz="1600" b="1" spc="-5" dirty="0">
                <a:solidFill>
                  <a:srgbClr val="003399"/>
                </a:solidFill>
                <a:latin typeface="Verdana"/>
                <a:cs typeface="Verdana"/>
              </a:rPr>
              <a:t>to </a:t>
            </a:r>
            <a:r>
              <a:rPr sz="1600" b="1" spc="-10" dirty="0">
                <a:solidFill>
                  <a:srgbClr val="003399"/>
                </a:solidFill>
                <a:latin typeface="Verdana"/>
                <a:cs typeface="Verdana"/>
              </a:rPr>
              <a:t>submit full</a:t>
            </a:r>
            <a:r>
              <a:rPr sz="1600" b="1" spc="80" dirty="0">
                <a:solidFill>
                  <a:srgbClr val="003399"/>
                </a:solidFill>
                <a:latin typeface="Verdana"/>
                <a:cs typeface="Verdana"/>
              </a:rPr>
              <a:t> </a:t>
            </a:r>
            <a:r>
              <a:rPr sz="1600" b="1" spc="-5" dirty="0">
                <a:solidFill>
                  <a:srgbClr val="003399"/>
                </a:solidFill>
                <a:latin typeface="Verdana"/>
                <a:cs typeface="Verdana"/>
              </a:rPr>
              <a:t>application</a:t>
            </a:r>
            <a:endParaRPr sz="1600" dirty="0">
              <a:latin typeface="Verdana"/>
              <a:cs typeface="Verdana"/>
            </a:endParaRPr>
          </a:p>
          <a:p>
            <a:pPr marL="12700">
              <a:lnSpc>
                <a:spcPct val="100000"/>
              </a:lnSpc>
            </a:pPr>
            <a:r>
              <a:rPr lang="fr-BE" sz="1600" spc="-5" dirty="0" smtClean="0">
                <a:solidFill>
                  <a:srgbClr val="003399"/>
                </a:solidFill>
                <a:latin typeface="Verdana"/>
                <a:cs typeface="Verdana"/>
              </a:rPr>
              <a:t>April/May 2019</a:t>
            </a:r>
            <a:endParaRPr sz="1600" dirty="0">
              <a:latin typeface="Verdana"/>
              <a:cs typeface="Verdana"/>
            </a:endParaRPr>
          </a:p>
          <a:p>
            <a:pPr>
              <a:lnSpc>
                <a:spcPct val="100000"/>
              </a:lnSpc>
              <a:spcBef>
                <a:spcPts val="20"/>
              </a:spcBef>
            </a:pPr>
            <a:endParaRPr sz="1650" dirty="0">
              <a:latin typeface="Times New Roman"/>
              <a:cs typeface="Times New Roman"/>
            </a:endParaRPr>
          </a:p>
        </p:txBody>
      </p:sp>
      <p:sp>
        <p:nvSpPr>
          <p:cNvPr id="3" name="object 3"/>
          <p:cNvSpPr/>
          <p:nvPr/>
        </p:nvSpPr>
        <p:spPr>
          <a:xfrm>
            <a:off x="180594" y="1197102"/>
            <a:ext cx="574675" cy="5053965"/>
          </a:xfrm>
          <a:custGeom>
            <a:avLst/>
            <a:gdLst/>
            <a:ahLst/>
            <a:cxnLst/>
            <a:rect l="l" t="t" r="r" b="b"/>
            <a:pathLst>
              <a:path w="574675" h="5053965">
                <a:moveTo>
                  <a:pt x="574548" y="4326001"/>
                </a:moveTo>
                <a:lnTo>
                  <a:pt x="0" y="4326001"/>
                </a:lnTo>
                <a:lnTo>
                  <a:pt x="287274" y="5053584"/>
                </a:lnTo>
                <a:lnTo>
                  <a:pt x="574548" y="4326001"/>
                </a:lnTo>
                <a:close/>
              </a:path>
              <a:path w="574675" h="5053965">
                <a:moveTo>
                  <a:pt x="416229" y="0"/>
                </a:moveTo>
                <a:lnTo>
                  <a:pt x="158318" y="0"/>
                </a:lnTo>
                <a:lnTo>
                  <a:pt x="158318" y="4326001"/>
                </a:lnTo>
                <a:lnTo>
                  <a:pt x="416229" y="4326001"/>
                </a:lnTo>
                <a:lnTo>
                  <a:pt x="416229" y="0"/>
                </a:lnTo>
                <a:close/>
              </a:path>
            </a:pathLst>
          </a:custGeom>
          <a:solidFill>
            <a:srgbClr val="F3D200">
              <a:alpha val="79998"/>
            </a:srgbClr>
          </a:solidFill>
        </p:spPr>
        <p:txBody>
          <a:bodyPr wrap="square" lIns="0" tIns="0" rIns="0" bIns="0" rtlCol="0"/>
          <a:lstStyle/>
          <a:p>
            <a:endParaRPr/>
          </a:p>
        </p:txBody>
      </p:sp>
      <p:sp>
        <p:nvSpPr>
          <p:cNvPr id="4" name="object 4"/>
          <p:cNvSpPr txBox="1"/>
          <p:nvPr/>
        </p:nvSpPr>
        <p:spPr>
          <a:xfrm>
            <a:off x="901446" y="1413510"/>
            <a:ext cx="7056120" cy="654666"/>
          </a:xfrm>
          <a:prstGeom prst="rect">
            <a:avLst/>
          </a:prstGeom>
          <a:solidFill>
            <a:srgbClr val="FFCC00"/>
          </a:solidFill>
        </p:spPr>
        <p:txBody>
          <a:bodyPr vert="horz" wrap="square" lIns="0" tIns="38735" rIns="0" bIns="0" rtlCol="0">
            <a:spAutoFit/>
          </a:bodyPr>
          <a:lstStyle/>
          <a:p>
            <a:pPr marL="88265">
              <a:lnSpc>
                <a:spcPct val="100000"/>
              </a:lnSpc>
              <a:spcBef>
                <a:spcPts val="305"/>
              </a:spcBef>
            </a:pPr>
            <a:r>
              <a:rPr sz="2400" b="1" spc="-5" dirty="0">
                <a:solidFill>
                  <a:srgbClr val="003399"/>
                </a:solidFill>
                <a:latin typeface="Arial"/>
                <a:cs typeface="Arial"/>
              </a:rPr>
              <a:t>DEADLINE FOR SENDING CONCEPT</a:t>
            </a:r>
            <a:r>
              <a:rPr sz="2400" b="1" spc="15" dirty="0">
                <a:solidFill>
                  <a:srgbClr val="003399"/>
                </a:solidFill>
                <a:latin typeface="Arial"/>
                <a:cs typeface="Arial"/>
              </a:rPr>
              <a:t> </a:t>
            </a:r>
            <a:r>
              <a:rPr sz="2400" b="1" spc="-5" dirty="0">
                <a:solidFill>
                  <a:srgbClr val="003399"/>
                </a:solidFill>
                <a:latin typeface="Arial"/>
                <a:cs typeface="Arial"/>
              </a:rPr>
              <a:t>NOTES</a:t>
            </a:r>
            <a:endParaRPr sz="2400" dirty="0">
              <a:latin typeface="Arial"/>
              <a:cs typeface="Arial"/>
            </a:endParaRPr>
          </a:p>
          <a:p>
            <a:pPr marL="88265">
              <a:lnSpc>
                <a:spcPct val="100000"/>
              </a:lnSpc>
              <a:spcBef>
                <a:spcPts val="20"/>
              </a:spcBef>
            </a:pPr>
            <a:r>
              <a:rPr lang="fr-BE" sz="1600" b="1" spc="-5" dirty="0" smtClean="0">
                <a:solidFill>
                  <a:srgbClr val="003399"/>
                </a:solidFill>
                <a:latin typeface="Arial"/>
                <a:cs typeface="Arial"/>
              </a:rPr>
              <a:t>28</a:t>
            </a:r>
            <a:r>
              <a:rPr sz="1600" b="1" spc="-5" dirty="0" smtClean="0">
                <a:solidFill>
                  <a:srgbClr val="003399"/>
                </a:solidFill>
                <a:latin typeface="Arial"/>
                <a:cs typeface="Arial"/>
              </a:rPr>
              <a:t> </a:t>
            </a:r>
            <a:r>
              <a:rPr sz="1600" b="1" spc="-5" dirty="0">
                <a:solidFill>
                  <a:srgbClr val="003399"/>
                </a:solidFill>
                <a:latin typeface="Arial"/>
                <a:cs typeface="Arial"/>
              </a:rPr>
              <a:t>February </a:t>
            </a:r>
            <a:r>
              <a:rPr sz="1600" b="1" spc="-5" dirty="0" smtClean="0">
                <a:solidFill>
                  <a:srgbClr val="003399"/>
                </a:solidFill>
                <a:latin typeface="Arial"/>
                <a:cs typeface="Arial"/>
              </a:rPr>
              <a:t>201</a:t>
            </a:r>
            <a:r>
              <a:rPr lang="fr-BE" sz="1600" b="1" spc="-5" dirty="0" smtClean="0">
                <a:solidFill>
                  <a:srgbClr val="003399"/>
                </a:solidFill>
                <a:latin typeface="Arial"/>
                <a:cs typeface="Arial"/>
              </a:rPr>
              <a:t>9</a:t>
            </a:r>
            <a:r>
              <a:rPr sz="1600" b="1" spc="-85" dirty="0" smtClean="0">
                <a:solidFill>
                  <a:srgbClr val="003399"/>
                </a:solidFill>
                <a:latin typeface="Arial"/>
                <a:cs typeface="Arial"/>
              </a:rPr>
              <a:t> </a:t>
            </a:r>
            <a:r>
              <a:rPr sz="1600" b="1" spc="-5" dirty="0">
                <a:solidFill>
                  <a:srgbClr val="003399"/>
                </a:solidFill>
                <a:latin typeface="Arial"/>
                <a:cs typeface="Arial"/>
              </a:rPr>
              <a:t>(</a:t>
            </a:r>
            <a:r>
              <a:rPr sz="1600" b="1" spc="-5" dirty="0" smtClean="0">
                <a:solidFill>
                  <a:srgbClr val="003399"/>
                </a:solidFill>
                <a:latin typeface="Arial"/>
                <a:cs typeface="Arial"/>
              </a:rPr>
              <a:t>12:00</a:t>
            </a:r>
            <a:r>
              <a:rPr lang="fr-BE" sz="1600" b="1" spc="-5" dirty="0" smtClean="0">
                <a:solidFill>
                  <a:srgbClr val="003399"/>
                </a:solidFill>
                <a:latin typeface="Arial"/>
                <a:cs typeface="Arial"/>
              </a:rPr>
              <a:t> Brussels time</a:t>
            </a:r>
            <a:r>
              <a:rPr sz="1600" b="1" spc="-5" dirty="0" smtClean="0">
                <a:solidFill>
                  <a:srgbClr val="003399"/>
                </a:solidFill>
                <a:latin typeface="Arial"/>
                <a:cs typeface="Arial"/>
              </a:rPr>
              <a:t>)</a:t>
            </a:r>
            <a:endParaRPr sz="1600"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5360500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4644" y="2320544"/>
            <a:ext cx="7080884" cy="4278094"/>
          </a:xfrm>
          <a:prstGeom prst="rect">
            <a:avLst/>
          </a:prstGeom>
        </p:spPr>
        <p:txBody>
          <a:bodyPr vert="horz" wrap="square" lIns="0" tIns="0" rIns="0" bIns="0" rtlCol="0">
            <a:spAutoFit/>
          </a:bodyPr>
          <a:lstStyle/>
          <a:p>
            <a:pPr marL="12700">
              <a:lnSpc>
                <a:spcPct val="100000"/>
              </a:lnSpc>
              <a:spcBef>
                <a:spcPts val="5"/>
              </a:spcBef>
            </a:pPr>
            <a:r>
              <a:rPr lang="en-US" sz="1400" b="1" spc="-10" dirty="0">
                <a:solidFill>
                  <a:srgbClr val="003399"/>
                </a:solidFill>
                <a:latin typeface="Verdana"/>
                <a:cs typeface="Verdana"/>
              </a:rPr>
              <a:t>DEADLINE </a:t>
            </a:r>
            <a:r>
              <a:rPr lang="en-US" sz="1400" b="1" spc="-5" dirty="0">
                <a:solidFill>
                  <a:srgbClr val="003399"/>
                </a:solidFill>
                <a:latin typeface="Verdana"/>
                <a:cs typeface="Verdana"/>
              </a:rPr>
              <a:t>FOR </a:t>
            </a:r>
            <a:r>
              <a:rPr lang="en-US" sz="1400" b="1" spc="-10" dirty="0">
                <a:solidFill>
                  <a:srgbClr val="003399"/>
                </a:solidFill>
                <a:latin typeface="Verdana"/>
                <a:cs typeface="Verdana"/>
              </a:rPr>
              <a:t>POSING QUESTIONS </a:t>
            </a:r>
            <a:r>
              <a:rPr lang="en-US" sz="1400" spc="-10" dirty="0">
                <a:solidFill>
                  <a:srgbClr val="003399"/>
                </a:solidFill>
                <a:latin typeface="Verdana"/>
                <a:cs typeface="Verdana"/>
              </a:rPr>
              <a:t>(Full</a:t>
            </a:r>
            <a:r>
              <a:rPr lang="en-US" sz="1400" spc="125" dirty="0">
                <a:solidFill>
                  <a:srgbClr val="003399"/>
                </a:solidFill>
                <a:latin typeface="Verdana"/>
                <a:cs typeface="Verdana"/>
              </a:rPr>
              <a:t> </a:t>
            </a:r>
            <a:r>
              <a:rPr lang="en-US" sz="1400" spc="-5" dirty="0">
                <a:solidFill>
                  <a:srgbClr val="003399"/>
                </a:solidFill>
                <a:latin typeface="Verdana"/>
                <a:cs typeface="Verdana"/>
              </a:rPr>
              <a:t>Application)</a:t>
            </a:r>
            <a:endParaRPr lang="en-US" sz="1400" dirty="0">
              <a:latin typeface="Verdana"/>
              <a:cs typeface="Verdana"/>
            </a:endParaRPr>
          </a:p>
          <a:p>
            <a:pPr marL="12700">
              <a:lnSpc>
                <a:spcPct val="100000"/>
              </a:lnSpc>
            </a:pPr>
            <a:r>
              <a:rPr lang="en-US" sz="1400" spc="-10" dirty="0">
                <a:solidFill>
                  <a:srgbClr val="003399"/>
                </a:solidFill>
                <a:latin typeface="Verdana"/>
                <a:cs typeface="Verdana"/>
              </a:rPr>
              <a:t>Until </a:t>
            </a:r>
            <a:r>
              <a:rPr lang="en-US" sz="1400" spc="-5" dirty="0">
                <a:solidFill>
                  <a:srgbClr val="003399"/>
                </a:solidFill>
                <a:latin typeface="Verdana"/>
                <a:cs typeface="Verdana"/>
              </a:rPr>
              <a:t>21 days before the</a:t>
            </a:r>
            <a:r>
              <a:rPr lang="en-US" sz="1400" spc="10" dirty="0">
                <a:solidFill>
                  <a:srgbClr val="003399"/>
                </a:solidFill>
                <a:latin typeface="Verdana"/>
                <a:cs typeface="Verdana"/>
              </a:rPr>
              <a:t> </a:t>
            </a:r>
            <a:r>
              <a:rPr lang="en-US" sz="1400" spc="-5" dirty="0">
                <a:solidFill>
                  <a:srgbClr val="003399"/>
                </a:solidFill>
                <a:latin typeface="Verdana"/>
                <a:cs typeface="Verdana"/>
              </a:rPr>
              <a:t>deadline</a:t>
            </a:r>
            <a:endParaRPr lang="en-US" sz="1400" dirty="0">
              <a:latin typeface="Verdana"/>
              <a:cs typeface="Verdana"/>
            </a:endParaRPr>
          </a:p>
          <a:p>
            <a:pPr>
              <a:lnSpc>
                <a:spcPct val="100000"/>
              </a:lnSpc>
              <a:spcBef>
                <a:spcPts val="20"/>
              </a:spcBef>
            </a:pPr>
            <a:endParaRPr lang="en-US" sz="1600" dirty="0">
              <a:latin typeface="Times New Roman"/>
              <a:cs typeface="Times New Roman"/>
            </a:endParaRPr>
          </a:p>
          <a:p>
            <a:pPr marL="12700">
              <a:lnSpc>
                <a:spcPct val="100000"/>
              </a:lnSpc>
            </a:pPr>
            <a:r>
              <a:rPr lang="en-US" sz="1400" b="1" spc="-5" dirty="0">
                <a:solidFill>
                  <a:srgbClr val="003399"/>
                </a:solidFill>
                <a:latin typeface="Verdana"/>
                <a:cs typeface="Verdana"/>
              </a:rPr>
              <a:t>FAQ PUBLICATION: </a:t>
            </a:r>
            <a:r>
              <a:rPr lang="en-US" sz="1400" b="1" spc="-10" dirty="0">
                <a:solidFill>
                  <a:srgbClr val="003399"/>
                </a:solidFill>
                <a:latin typeface="Verdana"/>
                <a:cs typeface="Verdana"/>
              </a:rPr>
              <a:t>ANSWERS </a:t>
            </a:r>
            <a:r>
              <a:rPr lang="en-US" sz="1400" b="1" spc="-5" dirty="0">
                <a:solidFill>
                  <a:srgbClr val="003399"/>
                </a:solidFill>
                <a:latin typeface="Verdana"/>
                <a:cs typeface="Verdana"/>
              </a:rPr>
              <a:t>TO THE</a:t>
            </a:r>
            <a:r>
              <a:rPr lang="en-US" sz="1400" b="1" spc="35" dirty="0">
                <a:solidFill>
                  <a:srgbClr val="003399"/>
                </a:solidFill>
                <a:latin typeface="Verdana"/>
                <a:cs typeface="Verdana"/>
              </a:rPr>
              <a:t> </a:t>
            </a:r>
            <a:r>
              <a:rPr lang="en-US" sz="1400" b="1" spc="-10" dirty="0">
                <a:solidFill>
                  <a:srgbClr val="003399"/>
                </a:solidFill>
                <a:latin typeface="Verdana"/>
                <a:cs typeface="Verdana"/>
              </a:rPr>
              <a:t>QUESTIONS</a:t>
            </a:r>
            <a:endParaRPr lang="en-US" sz="1400" dirty="0">
              <a:latin typeface="Verdana"/>
              <a:cs typeface="Verdana"/>
            </a:endParaRPr>
          </a:p>
          <a:p>
            <a:pPr marL="12700">
              <a:lnSpc>
                <a:spcPct val="100000"/>
              </a:lnSpc>
            </a:pPr>
            <a:r>
              <a:rPr lang="en-US" sz="1400" spc="-10" dirty="0">
                <a:solidFill>
                  <a:srgbClr val="003399"/>
                </a:solidFill>
                <a:latin typeface="Verdana"/>
                <a:cs typeface="Verdana"/>
              </a:rPr>
              <a:t>Until </a:t>
            </a:r>
            <a:r>
              <a:rPr lang="en-US" sz="1400" spc="-5" dirty="0">
                <a:solidFill>
                  <a:srgbClr val="003399"/>
                </a:solidFill>
                <a:latin typeface="Verdana"/>
                <a:cs typeface="Verdana"/>
              </a:rPr>
              <a:t>11 days before the</a:t>
            </a:r>
            <a:r>
              <a:rPr lang="en-US" sz="1400" spc="10" dirty="0">
                <a:solidFill>
                  <a:srgbClr val="003399"/>
                </a:solidFill>
                <a:latin typeface="Verdana"/>
                <a:cs typeface="Verdana"/>
              </a:rPr>
              <a:t> </a:t>
            </a:r>
            <a:r>
              <a:rPr lang="en-US" sz="1400" spc="-5" dirty="0">
                <a:solidFill>
                  <a:srgbClr val="003399"/>
                </a:solidFill>
                <a:latin typeface="Verdana"/>
                <a:cs typeface="Verdana"/>
              </a:rPr>
              <a:t>deadline</a:t>
            </a:r>
            <a:endParaRPr lang="en-US" sz="1400" dirty="0">
              <a:latin typeface="Verdana"/>
              <a:cs typeface="Verdana"/>
            </a:endParaRPr>
          </a:p>
          <a:p>
            <a:pPr marL="12700" marR="5080">
              <a:lnSpc>
                <a:spcPct val="100000"/>
              </a:lnSpc>
            </a:pPr>
            <a:endParaRPr lang="fr-BE" sz="1400" b="1" spc="-10" dirty="0" smtClean="0">
              <a:solidFill>
                <a:srgbClr val="003399"/>
              </a:solidFill>
              <a:latin typeface="Verdana"/>
              <a:cs typeface="Verdana"/>
            </a:endParaRPr>
          </a:p>
          <a:p>
            <a:pPr marL="12700" marR="5080">
              <a:lnSpc>
                <a:spcPct val="100000"/>
              </a:lnSpc>
            </a:pPr>
            <a:r>
              <a:rPr sz="1400" b="1" spc="-10" dirty="0" smtClean="0">
                <a:solidFill>
                  <a:srgbClr val="003399"/>
                </a:solidFill>
                <a:latin typeface="Verdana"/>
                <a:cs typeface="Verdana"/>
              </a:rPr>
              <a:t>EVALUATION </a:t>
            </a:r>
            <a:r>
              <a:rPr sz="1400" b="1" spc="-10" dirty="0">
                <a:solidFill>
                  <a:srgbClr val="003399"/>
                </a:solidFill>
                <a:latin typeface="Verdana"/>
                <a:cs typeface="Verdana"/>
              </a:rPr>
              <a:t>OF </a:t>
            </a:r>
            <a:r>
              <a:rPr sz="1400" b="1" spc="-5" dirty="0">
                <a:solidFill>
                  <a:srgbClr val="003399"/>
                </a:solidFill>
                <a:latin typeface="Verdana"/>
                <a:cs typeface="Verdana"/>
              </a:rPr>
              <a:t>FULL </a:t>
            </a:r>
            <a:r>
              <a:rPr sz="1400" b="1" spc="-10" dirty="0">
                <a:solidFill>
                  <a:srgbClr val="003399"/>
                </a:solidFill>
                <a:latin typeface="Verdana"/>
                <a:cs typeface="Verdana"/>
              </a:rPr>
              <a:t>APPLICATIONS </a:t>
            </a:r>
            <a:r>
              <a:rPr sz="1400" b="1" spc="-5" dirty="0">
                <a:solidFill>
                  <a:srgbClr val="003399"/>
                </a:solidFill>
                <a:latin typeface="Verdana"/>
                <a:cs typeface="Verdana"/>
              </a:rPr>
              <a:t>&amp; COMMUNICATION TO  </a:t>
            </a:r>
            <a:r>
              <a:rPr sz="1400" b="1" spc="-10" dirty="0">
                <a:solidFill>
                  <a:srgbClr val="003399"/>
                </a:solidFill>
                <a:latin typeface="Verdana"/>
                <a:cs typeface="Verdana"/>
              </a:rPr>
              <a:t>ALL </a:t>
            </a:r>
            <a:r>
              <a:rPr sz="1400" b="1" spc="-5" dirty="0">
                <a:solidFill>
                  <a:srgbClr val="003399"/>
                </a:solidFill>
                <a:latin typeface="Verdana"/>
                <a:cs typeface="Verdana"/>
              </a:rPr>
              <a:t>THE</a:t>
            </a:r>
            <a:r>
              <a:rPr sz="1400" b="1" spc="-25" dirty="0">
                <a:solidFill>
                  <a:srgbClr val="003399"/>
                </a:solidFill>
                <a:latin typeface="Verdana"/>
                <a:cs typeface="Verdana"/>
              </a:rPr>
              <a:t> </a:t>
            </a:r>
            <a:r>
              <a:rPr sz="1400" b="1" spc="-10" dirty="0">
                <a:solidFill>
                  <a:srgbClr val="003399"/>
                </a:solidFill>
                <a:latin typeface="Verdana"/>
                <a:cs typeface="Verdana"/>
              </a:rPr>
              <a:t>APPLICANTS</a:t>
            </a:r>
            <a:endParaRPr sz="1400" dirty="0">
              <a:latin typeface="Verdana"/>
              <a:cs typeface="Verdana"/>
            </a:endParaRPr>
          </a:p>
          <a:p>
            <a:pPr marL="12700">
              <a:lnSpc>
                <a:spcPct val="100000"/>
              </a:lnSpc>
            </a:pPr>
            <a:r>
              <a:rPr lang="fr-BE" sz="1400" spc="-5" dirty="0" smtClean="0">
                <a:solidFill>
                  <a:srgbClr val="003399"/>
                </a:solidFill>
                <a:latin typeface="Verdana"/>
                <a:cs typeface="Verdana"/>
              </a:rPr>
              <a:t>July/August</a:t>
            </a:r>
            <a:r>
              <a:rPr sz="1400" spc="-90" dirty="0" smtClean="0">
                <a:solidFill>
                  <a:srgbClr val="003399"/>
                </a:solidFill>
                <a:latin typeface="Verdana"/>
                <a:cs typeface="Verdana"/>
              </a:rPr>
              <a:t> </a:t>
            </a:r>
            <a:r>
              <a:rPr sz="1400" spc="-5" dirty="0" smtClean="0">
                <a:solidFill>
                  <a:srgbClr val="003399"/>
                </a:solidFill>
                <a:latin typeface="Verdana"/>
                <a:cs typeface="Verdana"/>
              </a:rPr>
              <a:t>201</a:t>
            </a:r>
            <a:r>
              <a:rPr lang="fr-BE" sz="1400" spc="-5" dirty="0" smtClean="0">
                <a:solidFill>
                  <a:srgbClr val="003399"/>
                </a:solidFill>
                <a:latin typeface="Verdana"/>
                <a:cs typeface="Verdana"/>
              </a:rPr>
              <a:t>9</a:t>
            </a:r>
            <a:endParaRPr sz="1400" dirty="0">
              <a:latin typeface="Verdana"/>
              <a:cs typeface="Verdana"/>
            </a:endParaRPr>
          </a:p>
          <a:p>
            <a:pPr>
              <a:lnSpc>
                <a:spcPct val="100000"/>
              </a:lnSpc>
              <a:spcBef>
                <a:spcPts val="20"/>
              </a:spcBef>
            </a:pPr>
            <a:endParaRPr sz="1600" dirty="0">
              <a:latin typeface="Times New Roman"/>
              <a:cs typeface="Times New Roman"/>
            </a:endParaRPr>
          </a:p>
          <a:p>
            <a:pPr marL="12700" marR="583565">
              <a:lnSpc>
                <a:spcPct val="100000"/>
              </a:lnSpc>
              <a:tabLst>
                <a:tab pos="325755" algn="l"/>
              </a:tabLst>
            </a:pPr>
            <a:r>
              <a:rPr sz="1400" b="1" spc="-5" dirty="0">
                <a:solidFill>
                  <a:srgbClr val="003399"/>
                </a:solidFill>
                <a:latin typeface="Verdana"/>
                <a:cs typeface="Verdana"/>
              </a:rPr>
              <a:t>VERIFICATION </a:t>
            </a:r>
            <a:r>
              <a:rPr sz="1400" b="1" spc="-10" dirty="0">
                <a:solidFill>
                  <a:srgbClr val="003399"/>
                </a:solidFill>
                <a:latin typeface="Verdana"/>
                <a:cs typeface="Verdana"/>
              </a:rPr>
              <a:t>OF </a:t>
            </a:r>
            <a:r>
              <a:rPr sz="1400" b="1" spc="-5" dirty="0">
                <a:solidFill>
                  <a:srgbClr val="003399"/>
                </a:solidFill>
                <a:latin typeface="Verdana"/>
                <a:cs typeface="Verdana"/>
              </a:rPr>
              <a:t>ELIGIBILITY </a:t>
            </a:r>
            <a:r>
              <a:rPr sz="1400" spc="-10" dirty="0">
                <a:solidFill>
                  <a:srgbClr val="003399"/>
                </a:solidFill>
                <a:latin typeface="Verdana"/>
                <a:cs typeface="Verdana"/>
              </a:rPr>
              <a:t>(applicant </a:t>
            </a:r>
            <a:r>
              <a:rPr sz="1400" spc="-5" dirty="0">
                <a:solidFill>
                  <a:srgbClr val="003399"/>
                </a:solidFill>
                <a:latin typeface="Verdana"/>
                <a:cs typeface="Verdana"/>
              </a:rPr>
              <a:t>and </a:t>
            </a:r>
            <a:r>
              <a:rPr sz="1400" spc="-10" dirty="0">
                <a:solidFill>
                  <a:srgbClr val="003399"/>
                </a:solidFill>
                <a:latin typeface="Verdana"/>
                <a:cs typeface="Verdana"/>
              </a:rPr>
              <a:t>partners)  </a:t>
            </a:r>
            <a:r>
              <a:rPr sz="1400" b="1" spc="-5" dirty="0" smtClean="0">
                <a:solidFill>
                  <a:srgbClr val="003399"/>
                </a:solidFill>
                <a:latin typeface="Verdana"/>
                <a:cs typeface="Verdana"/>
              </a:rPr>
              <a:t>&amp;</a:t>
            </a:r>
            <a:r>
              <a:rPr lang="fr-BE" sz="1400" b="1" spc="-5" dirty="0" smtClean="0">
                <a:solidFill>
                  <a:srgbClr val="003399"/>
                </a:solidFill>
                <a:latin typeface="Verdana"/>
                <a:cs typeface="Verdana"/>
              </a:rPr>
              <a:t> </a:t>
            </a:r>
            <a:r>
              <a:rPr sz="1400" b="1" spc="-5" dirty="0" smtClean="0">
                <a:solidFill>
                  <a:srgbClr val="003399"/>
                </a:solidFill>
                <a:latin typeface="Verdana"/>
                <a:cs typeface="Verdana"/>
              </a:rPr>
              <a:t>NOTIFICATION </a:t>
            </a:r>
            <a:r>
              <a:rPr sz="1400" b="1" spc="-5" dirty="0">
                <a:solidFill>
                  <a:srgbClr val="003399"/>
                </a:solidFill>
                <a:latin typeface="Verdana"/>
                <a:cs typeface="Verdana"/>
              </a:rPr>
              <a:t>TO </a:t>
            </a:r>
            <a:r>
              <a:rPr sz="1400" b="1" spc="-10" dirty="0">
                <a:solidFill>
                  <a:srgbClr val="003399"/>
                </a:solidFill>
                <a:latin typeface="Verdana"/>
                <a:cs typeface="Verdana"/>
              </a:rPr>
              <a:t>SUCCESSFUL</a:t>
            </a:r>
            <a:r>
              <a:rPr sz="1400" b="1" spc="70" dirty="0">
                <a:solidFill>
                  <a:srgbClr val="003399"/>
                </a:solidFill>
                <a:latin typeface="Verdana"/>
                <a:cs typeface="Verdana"/>
              </a:rPr>
              <a:t> </a:t>
            </a:r>
            <a:r>
              <a:rPr sz="1400" b="1" spc="-10" dirty="0">
                <a:solidFill>
                  <a:srgbClr val="003399"/>
                </a:solidFill>
                <a:latin typeface="Verdana"/>
                <a:cs typeface="Verdana"/>
              </a:rPr>
              <a:t>APPLICANTS</a:t>
            </a:r>
            <a:endParaRPr sz="1400" dirty="0">
              <a:latin typeface="Verdana"/>
              <a:cs typeface="Verdana"/>
            </a:endParaRPr>
          </a:p>
          <a:p>
            <a:pPr marL="12700">
              <a:lnSpc>
                <a:spcPct val="100000"/>
              </a:lnSpc>
            </a:pPr>
            <a:r>
              <a:rPr lang="fr-BE" sz="1400" spc="-5" dirty="0">
                <a:solidFill>
                  <a:srgbClr val="003399"/>
                </a:solidFill>
                <a:latin typeface="Verdana"/>
                <a:cs typeface="Verdana"/>
              </a:rPr>
              <a:t>July/August</a:t>
            </a:r>
            <a:r>
              <a:rPr lang="fr-BE" sz="1400" spc="-90" dirty="0">
                <a:solidFill>
                  <a:srgbClr val="003399"/>
                </a:solidFill>
                <a:latin typeface="Verdana"/>
                <a:cs typeface="Verdana"/>
              </a:rPr>
              <a:t> </a:t>
            </a:r>
            <a:r>
              <a:rPr lang="fr-BE" sz="1400" spc="-5" dirty="0">
                <a:solidFill>
                  <a:srgbClr val="003399"/>
                </a:solidFill>
                <a:latin typeface="Verdana"/>
                <a:cs typeface="Verdana"/>
              </a:rPr>
              <a:t>2019</a:t>
            </a:r>
            <a:endParaRPr lang="fr-BE" sz="1400" dirty="0">
              <a:latin typeface="Verdana"/>
              <a:cs typeface="Verdana"/>
            </a:endParaRPr>
          </a:p>
          <a:p>
            <a:pPr>
              <a:lnSpc>
                <a:spcPct val="100000"/>
              </a:lnSpc>
              <a:spcBef>
                <a:spcPts val="25"/>
              </a:spcBef>
            </a:pPr>
            <a:endParaRPr sz="1600" dirty="0">
              <a:latin typeface="Times New Roman"/>
              <a:cs typeface="Times New Roman"/>
            </a:endParaRPr>
          </a:p>
          <a:p>
            <a:pPr marL="12700">
              <a:lnSpc>
                <a:spcPct val="100000"/>
              </a:lnSpc>
            </a:pPr>
            <a:r>
              <a:rPr sz="1400" b="1" spc="-5" dirty="0">
                <a:solidFill>
                  <a:srgbClr val="003399"/>
                </a:solidFill>
                <a:latin typeface="Verdana"/>
                <a:cs typeface="Verdana"/>
              </a:rPr>
              <a:t>NOTIFICATION </a:t>
            </a:r>
            <a:r>
              <a:rPr sz="1400" b="1" spc="-10" dirty="0">
                <a:solidFill>
                  <a:srgbClr val="003399"/>
                </a:solidFill>
                <a:latin typeface="Verdana"/>
                <a:cs typeface="Verdana"/>
              </a:rPr>
              <a:t>OF </a:t>
            </a:r>
            <a:r>
              <a:rPr sz="1400" b="1" spc="-5" dirty="0">
                <a:solidFill>
                  <a:srgbClr val="003399"/>
                </a:solidFill>
                <a:latin typeface="Verdana"/>
                <a:cs typeface="Verdana"/>
              </a:rPr>
              <a:t>THE </a:t>
            </a:r>
            <a:r>
              <a:rPr sz="1400" b="1" spc="-10" dirty="0">
                <a:solidFill>
                  <a:srgbClr val="003399"/>
                </a:solidFill>
                <a:latin typeface="Verdana"/>
                <a:cs typeface="Verdana"/>
              </a:rPr>
              <a:t>AWARD </a:t>
            </a:r>
            <a:r>
              <a:rPr sz="1400" spc="-10" dirty="0" smtClean="0">
                <a:solidFill>
                  <a:srgbClr val="003399"/>
                </a:solidFill>
                <a:latin typeface="Verdana"/>
                <a:cs typeface="Verdana"/>
              </a:rPr>
              <a:t>(</a:t>
            </a:r>
            <a:r>
              <a:rPr lang="fr-BE" sz="1400" spc="-10" dirty="0" smtClean="0">
                <a:solidFill>
                  <a:srgbClr val="003399"/>
                </a:solidFill>
                <a:latin typeface="Verdana"/>
                <a:cs typeface="Verdana"/>
              </a:rPr>
              <a:t>a</a:t>
            </a:r>
            <a:r>
              <a:rPr sz="1400" spc="-10" dirty="0" err="1" smtClean="0">
                <a:solidFill>
                  <a:srgbClr val="003399"/>
                </a:solidFill>
                <a:latin typeface="Verdana"/>
                <a:cs typeface="Verdana"/>
              </a:rPr>
              <a:t>fter</a:t>
            </a:r>
            <a:r>
              <a:rPr sz="1400" spc="-10" dirty="0" smtClean="0">
                <a:solidFill>
                  <a:srgbClr val="003399"/>
                </a:solidFill>
                <a:latin typeface="Verdana"/>
                <a:cs typeface="Verdana"/>
              </a:rPr>
              <a:t> </a:t>
            </a:r>
            <a:r>
              <a:rPr sz="1400" spc="-5" dirty="0">
                <a:solidFill>
                  <a:srgbClr val="003399"/>
                </a:solidFill>
                <a:latin typeface="Verdana"/>
                <a:cs typeface="Verdana"/>
              </a:rPr>
              <a:t>eligibility</a:t>
            </a:r>
            <a:r>
              <a:rPr sz="1400" spc="110" dirty="0">
                <a:solidFill>
                  <a:srgbClr val="003399"/>
                </a:solidFill>
                <a:latin typeface="Verdana"/>
                <a:cs typeface="Verdana"/>
              </a:rPr>
              <a:t> </a:t>
            </a:r>
            <a:r>
              <a:rPr sz="1400" spc="-10" dirty="0">
                <a:solidFill>
                  <a:srgbClr val="003399"/>
                </a:solidFill>
                <a:latin typeface="Verdana"/>
                <a:cs typeface="Verdana"/>
              </a:rPr>
              <a:t>check)</a:t>
            </a:r>
            <a:endParaRPr sz="1400" dirty="0">
              <a:latin typeface="Verdana"/>
              <a:cs typeface="Verdana"/>
            </a:endParaRPr>
          </a:p>
          <a:p>
            <a:pPr marL="12700">
              <a:lnSpc>
                <a:spcPct val="100000"/>
              </a:lnSpc>
            </a:pPr>
            <a:r>
              <a:rPr sz="1400" spc="-10" dirty="0" smtClean="0">
                <a:solidFill>
                  <a:srgbClr val="003399"/>
                </a:solidFill>
                <a:latin typeface="Verdana"/>
                <a:cs typeface="Verdana"/>
              </a:rPr>
              <a:t>September</a:t>
            </a:r>
            <a:r>
              <a:rPr lang="fr-BE" sz="1400" spc="-10" dirty="0" smtClean="0">
                <a:solidFill>
                  <a:srgbClr val="003399"/>
                </a:solidFill>
                <a:latin typeface="Verdana"/>
                <a:cs typeface="Verdana"/>
              </a:rPr>
              <a:t>/</a:t>
            </a:r>
            <a:r>
              <a:rPr lang="fr-BE" sz="1400" spc="-10" dirty="0" err="1" smtClean="0">
                <a:solidFill>
                  <a:srgbClr val="003399"/>
                </a:solidFill>
                <a:latin typeface="Verdana"/>
                <a:cs typeface="Verdana"/>
              </a:rPr>
              <a:t>October</a:t>
            </a:r>
            <a:r>
              <a:rPr sz="1400" spc="-15" dirty="0" smtClean="0">
                <a:solidFill>
                  <a:srgbClr val="003399"/>
                </a:solidFill>
                <a:latin typeface="Verdana"/>
                <a:cs typeface="Verdana"/>
              </a:rPr>
              <a:t> </a:t>
            </a:r>
            <a:r>
              <a:rPr sz="1400" spc="-5" dirty="0" smtClean="0">
                <a:solidFill>
                  <a:srgbClr val="003399"/>
                </a:solidFill>
                <a:latin typeface="Verdana"/>
                <a:cs typeface="Verdana"/>
              </a:rPr>
              <a:t>201</a:t>
            </a:r>
            <a:r>
              <a:rPr lang="fr-BE" sz="1400" spc="-5" dirty="0">
                <a:solidFill>
                  <a:srgbClr val="003399"/>
                </a:solidFill>
                <a:latin typeface="Verdana"/>
                <a:cs typeface="Verdana"/>
              </a:rPr>
              <a:t>9</a:t>
            </a:r>
            <a:endParaRPr sz="1400" dirty="0">
              <a:latin typeface="Verdana"/>
              <a:cs typeface="Verdana"/>
            </a:endParaRPr>
          </a:p>
          <a:p>
            <a:pPr>
              <a:lnSpc>
                <a:spcPct val="100000"/>
              </a:lnSpc>
              <a:spcBef>
                <a:spcPts val="20"/>
              </a:spcBef>
            </a:pPr>
            <a:endParaRPr sz="1600" dirty="0">
              <a:latin typeface="Times New Roman"/>
              <a:cs typeface="Times New Roman"/>
            </a:endParaRPr>
          </a:p>
          <a:p>
            <a:pPr marL="12700">
              <a:lnSpc>
                <a:spcPct val="100000"/>
              </a:lnSpc>
            </a:pPr>
            <a:r>
              <a:rPr sz="1600" b="1" spc="-5" dirty="0">
                <a:solidFill>
                  <a:srgbClr val="C00000"/>
                </a:solidFill>
                <a:latin typeface="Verdana"/>
                <a:cs typeface="Verdana"/>
              </a:rPr>
              <a:t>CONTRACT</a:t>
            </a:r>
            <a:r>
              <a:rPr sz="1600" b="1" spc="-70" dirty="0">
                <a:solidFill>
                  <a:srgbClr val="C00000"/>
                </a:solidFill>
                <a:latin typeface="Verdana"/>
                <a:cs typeface="Verdana"/>
              </a:rPr>
              <a:t> </a:t>
            </a:r>
            <a:r>
              <a:rPr sz="1600" b="1" spc="-5" dirty="0">
                <a:solidFill>
                  <a:srgbClr val="C00000"/>
                </a:solidFill>
                <a:latin typeface="Verdana"/>
                <a:cs typeface="Verdana"/>
              </a:rPr>
              <a:t>SIGNATURE</a:t>
            </a:r>
            <a:endParaRPr sz="1600" dirty="0">
              <a:solidFill>
                <a:srgbClr val="C00000"/>
              </a:solidFill>
              <a:latin typeface="Verdana"/>
              <a:cs typeface="Verdana"/>
            </a:endParaRPr>
          </a:p>
          <a:p>
            <a:pPr marL="12700">
              <a:lnSpc>
                <a:spcPct val="100000"/>
              </a:lnSpc>
            </a:pPr>
            <a:r>
              <a:rPr lang="fr-BE" sz="1600" spc="-10" dirty="0" err="1" smtClean="0">
                <a:solidFill>
                  <a:srgbClr val="C00000"/>
                </a:solidFill>
                <a:latin typeface="Verdana"/>
                <a:cs typeface="Verdana"/>
              </a:rPr>
              <a:t>October</a:t>
            </a:r>
            <a:r>
              <a:rPr lang="fr-BE" sz="1600" spc="-10" dirty="0" smtClean="0">
                <a:solidFill>
                  <a:srgbClr val="C00000"/>
                </a:solidFill>
                <a:latin typeface="Verdana"/>
                <a:cs typeface="Verdana"/>
              </a:rPr>
              <a:t>/</a:t>
            </a:r>
            <a:r>
              <a:rPr lang="fr-BE" sz="1600" spc="-10" dirty="0" err="1" smtClean="0">
                <a:solidFill>
                  <a:srgbClr val="C00000"/>
                </a:solidFill>
                <a:latin typeface="Verdana"/>
                <a:cs typeface="Verdana"/>
              </a:rPr>
              <a:t>November</a:t>
            </a:r>
            <a:r>
              <a:rPr lang="fr-BE" sz="1600" spc="-10" dirty="0" smtClean="0">
                <a:solidFill>
                  <a:srgbClr val="C00000"/>
                </a:solidFill>
                <a:latin typeface="Verdana"/>
                <a:cs typeface="Verdana"/>
              </a:rPr>
              <a:t> </a:t>
            </a:r>
            <a:r>
              <a:rPr sz="1600" spc="-5" dirty="0" smtClean="0">
                <a:solidFill>
                  <a:srgbClr val="C00000"/>
                </a:solidFill>
                <a:latin typeface="Verdana"/>
                <a:cs typeface="Verdana"/>
              </a:rPr>
              <a:t>201</a:t>
            </a:r>
            <a:r>
              <a:rPr lang="fr-BE" sz="1600" spc="-5" dirty="0">
                <a:solidFill>
                  <a:srgbClr val="C00000"/>
                </a:solidFill>
                <a:latin typeface="Verdana"/>
                <a:cs typeface="Verdana"/>
              </a:rPr>
              <a:t>9</a:t>
            </a:r>
            <a:endParaRPr sz="1600" dirty="0">
              <a:solidFill>
                <a:srgbClr val="C00000"/>
              </a:solidFill>
              <a:latin typeface="Verdana"/>
              <a:cs typeface="Verdana"/>
            </a:endParaRPr>
          </a:p>
        </p:txBody>
      </p:sp>
      <p:sp>
        <p:nvSpPr>
          <p:cNvPr id="3" name="object 3"/>
          <p:cNvSpPr/>
          <p:nvPr/>
        </p:nvSpPr>
        <p:spPr>
          <a:xfrm>
            <a:off x="180594" y="1485138"/>
            <a:ext cx="574675" cy="4693920"/>
          </a:xfrm>
          <a:custGeom>
            <a:avLst/>
            <a:gdLst/>
            <a:ahLst/>
            <a:cxnLst/>
            <a:rect l="l" t="t" r="r" b="b"/>
            <a:pathLst>
              <a:path w="574675" h="4693920">
                <a:moveTo>
                  <a:pt x="574548" y="4018026"/>
                </a:moveTo>
                <a:lnTo>
                  <a:pt x="0" y="4018026"/>
                </a:lnTo>
                <a:lnTo>
                  <a:pt x="287274" y="4693920"/>
                </a:lnTo>
                <a:lnTo>
                  <a:pt x="574548" y="4018026"/>
                </a:lnTo>
                <a:close/>
              </a:path>
              <a:path w="574675" h="4693920">
                <a:moveTo>
                  <a:pt x="416229" y="0"/>
                </a:moveTo>
                <a:lnTo>
                  <a:pt x="158318" y="0"/>
                </a:lnTo>
                <a:lnTo>
                  <a:pt x="158318" y="4018026"/>
                </a:lnTo>
                <a:lnTo>
                  <a:pt x="416229" y="4018026"/>
                </a:lnTo>
                <a:lnTo>
                  <a:pt x="416229" y="0"/>
                </a:lnTo>
                <a:close/>
              </a:path>
            </a:pathLst>
          </a:custGeom>
          <a:solidFill>
            <a:srgbClr val="F3D200">
              <a:alpha val="79998"/>
            </a:srgbClr>
          </a:solidFill>
        </p:spPr>
        <p:txBody>
          <a:bodyPr wrap="square" lIns="0" tIns="0" rIns="0" bIns="0" rtlCol="0"/>
          <a:lstStyle/>
          <a:p>
            <a:endParaRPr/>
          </a:p>
        </p:txBody>
      </p:sp>
      <p:sp>
        <p:nvSpPr>
          <p:cNvPr id="4" name="object 4"/>
          <p:cNvSpPr txBox="1"/>
          <p:nvPr/>
        </p:nvSpPr>
        <p:spPr>
          <a:xfrm>
            <a:off x="756666" y="1485138"/>
            <a:ext cx="7703820" cy="629660"/>
          </a:xfrm>
          <a:prstGeom prst="rect">
            <a:avLst/>
          </a:prstGeom>
          <a:solidFill>
            <a:srgbClr val="FFCC00"/>
          </a:solidFill>
        </p:spPr>
        <p:txBody>
          <a:bodyPr vert="horz" wrap="square" lIns="0" tIns="44450" rIns="0" bIns="0" rtlCol="0">
            <a:spAutoFit/>
          </a:bodyPr>
          <a:lstStyle/>
          <a:p>
            <a:pPr marL="88900">
              <a:lnSpc>
                <a:spcPct val="100000"/>
              </a:lnSpc>
              <a:spcBef>
                <a:spcPts val="350"/>
              </a:spcBef>
            </a:pPr>
            <a:r>
              <a:rPr sz="2200" b="1" spc="-10" dirty="0">
                <a:solidFill>
                  <a:srgbClr val="003399"/>
                </a:solidFill>
                <a:latin typeface="Verdana"/>
                <a:cs typeface="Verdana"/>
              </a:rPr>
              <a:t>DEADLINE </a:t>
            </a:r>
            <a:r>
              <a:rPr sz="2200" b="1" spc="-5" dirty="0">
                <a:solidFill>
                  <a:srgbClr val="003399"/>
                </a:solidFill>
                <a:latin typeface="Verdana"/>
                <a:cs typeface="Verdana"/>
              </a:rPr>
              <a:t>FOR </a:t>
            </a:r>
            <a:r>
              <a:rPr sz="2200" b="1" spc="-10" dirty="0">
                <a:solidFill>
                  <a:srgbClr val="003399"/>
                </a:solidFill>
                <a:latin typeface="Verdana"/>
                <a:cs typeface="Verdana"/>
              </a:rPr>
              <a:t>SENDING </a:t>
            </a:r>
            <a:r>
              <a:rPr sz="2200" b="1" spc="-5" dirty="0">
                <a:solidFill>
                  <a:srgbClr val="003399"/>
                </a:solidFill>
                <a:latin typeface="Verdana"/>
                <a:cs typeface="Verdana"/>
              </a:rPr>
              <a:t>FULL</a:t>
            </a:r>
            <a:r>
              <a:rPr sz="2200" b="1" spc="40" dirty="0">
                <a:solidFill>
                  <a:srgbClr val="003399"/>
                </a:solidFill>
                <a:latin typeface="Verdana"/>
                <a:cs typeface="Verdana"/>
              </a:rPr>
              <a:t> </a:t>
            </a:r>
            <a:r>
              <a:rPr sz="2200" b="1" spc="-10" dirty="0">
                <a:solidFill>
                  <a:srgbClr val="003399"/>
                </a:solidFill>
                <a:latin typeface="Verdana"/>
                <a:cs typeface="Verdana"/>
              </a:rPr>
              <a:t>APPLICATIONS</a:t>
            </a:r>
            <a:endParaRPr sz="2200" dirty="0">
              <a:latin typeface="Verdana"/>
              <a:cs typeface="Verdana"/>
            </a:endParaRPr>
          </a:p>
          <a:p>
            <a:pPr marL="88900">
              <a:lnSpc>
                <a:spcPct val="100000"/>
              </a:lnSpc>
            </a:pPr>
            <a:r>
              <a:rPr lang="fr-BE" sz="1600" b="1" spc="-5" dirty="0" err="1">
                <a:solidFill>
                  <a:srgbClr val="003399"/>
                </a:solidFill>
                <a:latin typeface="Arial"/>
                <a:cs typeface="Arial"/>
              </a:rPr>
              <a:t>June</a:t>
            </a:r>
            <a:r>
              <a:rPr lang="fr-BE" sz="1600" b="1" spc="-5" dirty="0">
                <a:solidFill>
                  <a:srgbClr val="003399"/>
                </a:solidFill>
                <a:latin typeface="Arial"/>
                <a:cs typeface="Arial"/>
              </a:rPr>
              <a:t>/July</a:t>
            </a:r>
            <a:r>
              <a:rPr sz="1600" b="1" spc="-5" dirty="0">
                <a:solidFill>
                  <a:srgbClr val="003399"/>
                </a:solidFill>
                <a:latin typeface="Arial"/>
                <a:cs typeface="Arial"/>
              </a:rPr>
              <a:t> 201</a:t>
            </a:r>
            <a:r>
              <a:rPr lang="fr-BE" sz="1600" b="1" spc="-5" dirty="0" smtClean="0">
                <a:solidFill>
                  <a:srgbClr val="003399"/>
                </a:solidFill>
                <a:latin typeface="Arial"/>
                <a:cs typeface="Arial"/>
              </a:rPr>
              <a:t>9</a:t>
            </a:r>
            <a:endParaRPr sz="1600" b="1" spc="-5" dirty="0">
              <a:solidFill>
                <a:srgbClr val="003399"/>
              </a:solidFill>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34864091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253484" y="1235963"/>
            <a:ext cx="622300" cy="0"/>
          </a:xfrm>
          <a:custGeom>
            <a:avLst/>
            <a:gdLst/>
            <a:ahLst/>
            <a:cxnLst/>
            <a:rect l="l" t="t" r="r" b="b"/>
            <a:pathLst>
              <a:path w="622300">
                <a:moveTo>
                  <a:pt x="0" y="0"/>
                </a:moveTo>
                <a:lnTo>
                  <a:pt x="621791" y="0"/>
                </a:lnTo>
              </a:path>
            </a:pathLst>
          </a:custGeom>
          <a:ln w="38100">
            <a:solidFill>
              <a:srgbClr val="BE4A36"/>
            </a:solidFill>
          </a:ln>
        </p:spPr>
        <p:txBody>
          <a:bodyPr wrap="square" lIns="0" tIns="0" rIns="0" bIns="0" rtlCol="0"/>
          <a:lstStyle/>
          <a:p>
            <a:endParaRPr/>
          </a:p>
        </p:txBody>
      </p:sp>
      <p:sp>
        <p:nvSpPr>
          <p:cNvPr id="3" name="object 3"/>
          <p:cNvSpPr/>
          <p:nvPr/>
        </p:nvSpPr>
        <p:spPr>
          <a:xfrm>
            <a:off x="3958590" y="259841"/>
            <a:ext cx="1437132" cy="1004315"/>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257294" y="6596633"/>
            <a:ext cx="611124" cy="252984"/>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252721" y="6592061"/>
            <a:ext cx="620395" cy="262255"/>
          </a:xfrm>
          <a:custGeom>
            <a:avLst/>
            <a:gdLst/>
            <a:ahLst/>
            <a:cxnLst/>
            <a:rect l="l" t="t" r="r" b="b"/>
            <a:pathLst>
              <a:path w="620395" h="262254">
                <a:moveTo>
                  <a:pt x="0" y="262128"/>
                </a:moveTo>
                <a:lnTo>
                  <a:pt x="620268" y="262128"/>
                </a:lnTo>
                <a:lnTo>
                  <a:pt x="620268" y="0"/>
                </a:lnTo>
                <a:lnTo>
                  <a:pt x="0" y="0"/>
                </a:lnTo>
                <a:lnTo>
                  <a:pt x="0" y="262128"/>
                </a:lnTo>
                <a:close/>
              </a:path>
            </a:pathLst>
          </a:custGeom>
          <a:ln w="9144">
            <a:solidFill>
              <a:srgbClr val="BE4A36"/>
            </a:solidFill>
          </a:ln>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28980" rIns="0" bIns="0" rtlCol="0">
            <a:spAutoFit/>
          </a:bodyPr>
          <a:lstStyle/>
          <a:p>
            <a:pPr marL="550545">
              <a:lnSpc>
                <a:spcPct val="100000"/>
              </a:lnSpc>
            </a:pPr>
            <a:r>
              <a:rPr spc="-5" dirty="0"/>
              <a:t>Multi-beneficiary grant</a:t>
            </a:r>
            <a:r>
              <a:rPr spc="-90" dirty="0"/>
              <a:t> </a:t>
            </a:r>
            <a:r>
              <a:rPr spc="-5" dirty="0"/>
              <a:t>contract</a:t>
            </a:r>
          </a:p>
        </p:txBody>
      </p:sp>
      <p:sp>
        <p:nvSpPr>
          <p:cNvPr id="7" name="object 7"/>
          <p:cNvSpPr/>
          <p:nvPr/>
        </p:nvSpPr>
        <p:spPr>
          <a:xfrm>
            <a:off x="611974" y="2501683"/>
            <a:ext cx="7931150" cy="3520440"/>
          </a:xfrm>
          <a:custGeom>
            <a:avLst/>
            <a:gdLst/>
            <a:ahLst/>
            <a:cxnLst/>
            <a:rect l="l" t="t" r="r" b="b"/>
            <a:pathLst>
              <a:path w="7931150" h="3520440">
                <a:moveTo>
                  <a:pt x="0" y="3520359"/>
                </a:moveTo>
                <a:lnTo>
                  <a:pt x="7930925" y="3520359"/>
                </a:lnTo>
                <a:lnTo>
                  <a:pt x="7930925" y="0"/>
                </a:lnTo>
                <a:lnTo>
                  <a:pt x="0" y="0"/>
                </a:lnTo>
                <a:lnTo>
                  <a:pt x="0" y="3520359"/>
                </a:lnTo>
                <a:close/>
              </a:path>
            </a:pathLst>
          </a:custGeom>
          <a:solidFill>
            <a:srgbClr val="FFFFCC"/>
          </a:solidFill>
        </p:spPr>
        <p:txBody>
          <a:bodyPr wrap="square" lIns="0" tIns="0" rIns="0" bIns="0" rtlCol="0"/>
          <a:lstStyle/>
          <a:p>
            <a:endParaRPr/>
          </a:p>
        </p:txBody>
      </p:sp>
      <p:sp>
        <p:nvSpPr>
          <p:cNvPr id="8" name="object 8"/>
          <p:cNvSpPr/>
          <p:nvPr/>
        </p:nvSpPr>
        <p:spPr>
          <a:xfrm>
            <a:off x="1456770" y="4169446"/>
            <a:ext cx="1744980" cy="591820"/>
          </a:xfrm>
          <a:custGeom>
            <a:avLst/>
            <a:gdLst/>
            <a:ahLst/>
            <a:cxnLst/>
            <a:rect l="l" t="t" r="r" b="b"/>
            <a:pathLst>
              <a:path w="1744980" h="591820">
                <a:moveTo>
                  <a:pt x="0" y="591346"/>
                </a:moveTo>
                <a:lnTo>
                  <a:pt x="1744988" y="591346"/>
                </a:lnTo>
                <a:lnTo>
                  <a:pt x="1744988" y="0"/>
                </a:lnTo>
                <a:lnTo>
                  <a:pt x="0" y="0"/>
                </a:lnTo>
                <a:lnTo>
                  <a:pt x="0" y="591346"/>
                </a:lnTo>
                <a:close/>
              </a:path>
            </a:pathLst>
          </a:custGeom>
          <a:solidFill>
            <a:srgbClr val="4F81BC"/>
          </a:solidFill>
        </p:spPr>
        <p:txBody>
          <a:bodyPr wrap="square" lIns="0" tIns="0" rIns="0" bIns="0" rtlCol="0"/>
          <a:lstStyle/>
          <a:p>
            <a:endParaRPr/>
          </a:p>
        </p:txBody>
      </p:sp>
      <p:sp>
        <p:nvSpPr>
          <p:cNvPr id="9" name="object 9"/>
          <p:cNvSpPr txBox="1"/>
          <p:nvPr/>
        </p:nvSpPr>
        <p:spPr>
          <a:xfrm>
            <a:off x="1456770" y="4169446"/>
            <a:ext cx="1744980" cy="591820"/>
          </a:xfrm>
          <a:prstGeom prst="rect">
            <a:avLst/>
          </a:prstGeom>
          <a:ln w="27717">
            <a:solidFill>
              <a:srgbClr val="385D89"/>
            </a:solidFill>
          </a:ln>
        </p:spPr>
        <p:txBody>
          <a:bodyPr vert="horz" wrap="square" lIns="0" tIns="4445" rIns="0" bIns="0" rtlCol="0">
            <a:spAutoFit/>
          </a:bodyPr>
          <a:lstStyle/>
          <a:p>
            <a:pPr>
              <a:lnSpc>
                <a:spcPct val="100000"/>
              </a:lnSpc>
              <a:spcBef>
                <a:spcPts val="35"/>
              </a:spcBef>
            </a:pPr>
            <a:endParaRPr sz="1250">
              <a:latin typeface="Times New Roman"/>
              <a:cs typeface="Times New Roman"/>
            </a:endParaRPr>
          </a:p>
          <a:p>
            <a:pPr marL="71120">
              <a:lnSpc>
                <a:spcPct val="100000"/>
              </a:lnSpc>
            </a:pPr>
            <a:r>
              <a:rPr sz="1100" spc="-5" dirty="0">
                <a:solidFill>
                  <a:srgbClr val="FFFFFF"/>
                </a:solidFill>
                <a:latin typeface="Calibri"/>
                <a:cs typeface="Calibri"/>
              </a:rPr>
              <a:t>Lead</a:t>
            </a:r>
            <a:r>
              <a:rPr sz="1100" spc="-95" dirty="0">
                <a:solidFill>
                  <a:srgbClr val="FFFFFF"/>
                </a:solidFill>
                <a:latin typeface="Calibri"/>
                <a:cs typeface="Calibri"/>
              </a:rPr>
              <a:t> </a:t>
            </a:r>
            <a:r>
              <a:rPr sz="1100" dirty="0">
                <a:solidFill>
                  <a:srgbClr val="FFFFFF"/>
                </a:solidFill>
                <a:latin typeface="Calibri"/>
                <a:cs typeface="Calibri"/>
              </a:rPr>
              <a:t>Applicant</a:t>
            </a:r>
            <a:endParaRPr sz="1100">
              <a:latin typeface="Calibri"/>
              <a:cs typeface="Calibri"/>
            </a:endParaRPr>
          </a:p>
        </p:txBody>
      </p:sp>
      <p:sp>
        <p:nvSpPr>
          <p:cNvPr id="10" name="object 10"/>
          <p:cNvSpPr/>
          <p:nvPr/>
        </p:nvSpPr>
        <p:spPr>
          <a:xfrm>
            <a:off x="1447537" y="3254707"/>
            <a:ext cx="1745614" cy="545465"/>
          </a:xfrm>
          <a:custGeom>
            <a:avLst/>
            <a:gdLst/>
            <a:ahLst/>
            <a:cxnLst/>
            <a:rect l="l" t="t" r="r" b="b"/>
            <a:pathLst>
              <a:path w="1745614" h="545464">
                <a:moveTo>
                  <a:pt x="1654199" y="0"/>
                </a:moveTo>
                <a:lnTo>
                  <a:pt x="90788" y="0"/>
                </a:lnTo>
                <a:lnTo>
                  <a:pt x="55450" y="7137"/>
                </a:lnTo>
                <a:lnTo>
                  <a:pt x="26591" y="26610"/>
                </a:lnTo>
                <a:lnTo>
                  <a:pt x="7134" y="55508"/>
                </a:lnTo>
                <a:lnTo>
                  <a:pt x="0" y="90919"/>
                </a:lnTo>
                <a:lnTo>
                  <a:pt x="0" y="454351"/>
                </a:lnTo>
                <a:lnTo>
                  <a:pt x="7134" y="489691"/>
                </a:lnTo>
                <a:lnTo>
                  <a:pt x="26591" y="518552"/>
                </a:lnTo>
                <a:lnTo>
                  <a:pt x="55450" y="538011"/>
                </a:lnTo>
                <a:lnTo>
                  <a:pt x="90788" y="545147"/>
                </a:lnTo>
                <a:lnTo>
                  <a:pt x="1654199" y="545147"/>
                </a:lnTo>
                <a:lnTo>
                  <a:pt x="1689532" y="538011"/>
                </a:lnTo>
                <a:lnTo>
                  <a:pt x="1718413" y="518552"/>
                </a:lnTo>
                <a:lnTo>
                  <a:pt x="1737900" y="489691"/>
                </a:lnTo>
                <a:lnTo>
                  <a:pt x="1745049" y="454351"/>
                </a:lnTo>
                <a:lnTo>
                  <a:pt x="1745049" y="90919"/>
                </a:lnTo>
                <a:lnTo>
                  <a:pt x="1737900" y="55508"/>
                </a:lnTo>
                <a:lnTo>
                  <a:pt x="1718413" y="26610"/>
                </a:lnTo>
                <a:lnTo>
                  <a:pt x="1689532" y="7137"/>
                </a:lnTo>
                <a:lnTo>
                  <a:pt x="1654199" y="0"/>
                </a:lnTo>
                <a:close/>
              </a:path>
            </a:pathLst>
          </a:custGeom>
          <a:solidFill>
            <a:srgbClr val="FF0000"/>
          </a:solidFill>
        </p:spPr>
        <p:txBody>
          <a:bodyPr wrap="square" lIns="0" tIns="0" rIns="0" bIns="0" rtlCol="0"/>
          <a:lstStyle/>
          <a:p>
            <a:endParaRPr/>
          </a:p>
        </p:txBody>
      </p:sp>
      <p:sp>
        <p:nvSpPr>
          <p:cNvPr id="11" name="object 11"/>
          <p:cNvSpPr/>
          <p:nvPr/>
        </p:nvSpPr>
        <p:spPr>
          <a:xfrm>
            <a:off x="1447537" y="3254707"/>
            <a:ext cx="1745614" cy="545465"/>
          </a:xfrm>
          <a:custGeom>
            <a:avLst/>
            <a:gdLst/>
            <a:ahLst/>
            <a:cxnLst/>
            <a:rect l="l" t="t" r="r" b="b"/>
            <a:pathLst>
              <a:path w="1745614" h="545464">
                <a:moveTo>
                  <a:pt x="0" y="90919"/>
                </a:moveTo>
                <a:lnTo>
                  <a:pt x="7134" y="55508"/>
                </a:lnTo>
                <a:lnTo>
                  <a:pt x="26591" y="26610"/>
                </a:lnTo>
                <a:lnTo>
                  <a:pt x="55450" y="7137"/>
                </a:lnTo>
                <a:lnTo>
                  <a:pt x="90788" y="0"/>
                </a:lnTo>
                <a:lnTo>
                  <a:pt x="1654199" y="0"/>
                </a:lnTo>
                <a:lnTo>
                  <a:pt x="1689532" y="7137"/>
                </a:lnTo>
                <a:lnTo>
                  <a:pt x="1718413" y="26610"/>
                </a:lnTo>
                <a:lnTo>
                  <a:pt x="1737900" y="55508"/>
                </a:lnTo>
                <a:lnTo>
                  <a:pt x="1745049" y="90919"/>
                </a:lnTo>
                <a:lnTo>
                  <a:pt x="1745049" y="454351"/>
                </a:lnTo>
                <a:lnTo>
                  <a:pt x="1737900" y="489691"/>
                </a:lnTo>
                <a:lnTo>
                  <a:pt x="1718413" y="518552"/>
                </a:lnTo>
                <a:lnTo>
                  <a:pt x="1689532" y="538011"/>
                </a:lnTo>
                <a:lnTo>
                  <a:pt x="1654199" y="545147"/>
                </a:lnTo>
                <a:lnTo>
                  <a:pt x="90788" y="545147"/>
                </a:lnTo>
                <a:lnTo>
                  <a:pt x="55450" y="538011"/>
                </a:lnTo>
                <a:lnTo>
                  <a:pt x="26591" y="518552"/>
                </a:lnTo>
                <a:lnTo>
                  <a:pt x="7134" y="489691"/>
                </a:lnTo>
                <a:lnTo>
                  <a:pt x="0" y="454351"/>
                </a:lnTo>
                <a:lnTo>
                  <a:pt x="0" y="90919"/>
                </a:lnTo>
                <a:close/>
              </a:path>
            </a:pathLst>
          </a:custGeom>
          <a:ln w="27717">
            <a:solidFill>
              <a:srgbClr val="385D89"/>
            </a:solidFill>
          </a:ln>
        </p:spPr>
        <p:txBody>
          <a:bodyPr wrap="square" lIns="0" tIns="0" rIns="0" bIns="0" rtlCol="0"/>
          <a:lstStyle/>
          <a:p>
            <a:endParaRPr/>
          </a:p>
        </p:txBody>
      </p:sp>
      <p:sp>
        <p:nvSpPr>
          <p:cNvPr id="12" name="object 12"/>
          <p:cNvSpPr txBox="1"/>
          <p:nvPr/>
        </p:nvSpPr>
        <p:spPr>
          <a:xfrm>
            <a:off x="1546554" y="3313355"/>
            <a:ext cx="862330" cy="187325"/>
          </a:xfrm>
          <a:prstGeom prst="rect">
            <a:avLst/>
          </a:prstGeom>
        </p:spPr>
        <p:txBody>
          <a:bodyPr vert="horz" wrap="square" lIns="0" tIns="0" rIns="0" bIns="0" rtlCol="0">
            <a:spAutoFit/>
          </a:bodyPr>
          <a:lstStyle/>
          <a:p>
            <a:pPr marL="12700">
              <a:lnSpc>
                <a:spcPct val="100000"/>
              </a:lnSpc>
            </a:pPr>
            <a:r>
              <a:rPr sz="1100" dirty="0">
                <a:solidFill>
                  <a:srgbClr val="FFFFFF"/>
                </a:solidFill>
                <a:latin typeface="Calibri"/>
                <a:cs typeface="Calibri"/>
              </a:rPr>
              <a:t>Co-applicant</a:t>
            </a:r>
            <a:r>
              <a:rPr sz="1100" spc="25" dirty="0">
                <a:solidFill>
                  <a:srgbClr val="FFFFFF"/>
                </a:solidFill>
                <a:latin typeface="Calibri"/>
                <a:cs typeface="Calibri"/>
              </a:rPr>
              <a:t> </a:t>
            </a:r>
            <a:r>
              <a:rPr sz="1100" spc="-5" dirty="0">
                <a:solidFill>
                  <a:srgbClr val="FFFFFF"/>
                </a:solidFill>
                <a:latin typeface="Calibri"/>
                <a:cs typeface="Calibri"/>
              </a:rPr>
              <a:t>1</a:t>
            </a:r>
            <a:endParaRPr sz="1100">
              <a:latin typeface="Calibri"/>
              <a:cs typeface="Calibri"/>
            </a:endParaRPr>
          </a:p>
        </p:txBody>
      </p:sp>
      <p:sp>
        <p:nvSpPr>
          <p:cNvPr id="13" name="object 13"/>
          <p:cNvSpPr/>
          <p:nvPr/>
        </p:nvSpPr>
        <p:spPr>
          <a:xfrm>
            <a:off x="6100901" y="3984650"/>
            <a:ext cx="1200785" cy="1090930"/>
          </a:xfrm>
          <a:custGeom>
            <a:avLst/>
            <a:gdLst/>
            <a:ahLst/>
            <a:cxnLst/>
            <a:rect l="l" t="t" r="r" b="b"/>
            <a:pathLst>
              <a:path w="1200784" h="1090929">
                <a:moveTo>
                  <a:pt x="1018556" y="0"/>
                </a:moveTo>
                <a:lnTo>
                  <a:pt x="181577" y="0"/>
                </a:lnTo>
                <a:lnTo>
                  <a:pt x="133290" y="6496"/>
                </a:lnTo>
                <a:lnTo>
                  <a:pt x="89910" y="24826"/>
                </a:lnTo>
                <a:lnTo>
                  <a:pt x="53165" y="53251"/>
                </a:lnTo>
                <a:lnTo>
                  <a:pt x="24780" y="90034"/>
                </a:lnTo>
                <a:lnTo>
                  <a:pt x="6482" y="133435"/>
                </a:lnTo>
                <a:lnTo>
                  <a:pt x="0" y="181715"/>
                </a:lnTo>
                <a:lnTo>
                  <a:pt x="0" y="908591"/>
                </a:lnTo>
                <a:lnTo>
                  <a:pt x="6482" y="956903"/>
                </a:lnTo>
                <a:lnTo>
                  <a:pt x="24780" y="1000314"/>
                </a:lnTo>
                <a:lnTo>
                  <a:pt x="53165" y="1037093"/>
                </a:lnTo>
                <a:lnTo>
                  <a:pt x="89910" y="1065509"/>
                </a:lnTo>
                <a:lnTo>
                  <a:pt x="133290" y="1083828"/>
                </a:lnTo>
                <a:lnTo>
                  <a:pt x="181577" y="1090319"/>
                </a:lnTo>
                <a:lnTo>
                  <a:pt x="1018556" y="1090319"/>
                </a:lnTo>
                <a:lnTo>
                  <a:pt x="1066851" y="1083828"/>
                </a:lnTo>
                <a:lnTo>
                  <a:pt x="1110254" y="1065509"/>
                </a:lnTo>
                <a:lnTo>
                  <a:pt x="1147029" y="1037093"/>
                </a:lnTo>
                <a:lnTo>
                  <a:pt x="1175444" y="1000314"/>
                </a:lnTo>
                <a:lnTo>
                  <a:pt x="1193764" y="956903"/>
                </a:lnTo>
                <a:lnTo>
                  <a:pt x="1200256" y="908591"/>
                </a:lnTo>
                <a:lnTo>
                  <a:pt x="1200256" y="181715"/>
                </a:lnTo>
                <a:lnTo>
                  <a:pt x="1193764" y="133435"/>
                </a:lnTo>
                <a:lnTo>
                  <a:pt x="1175444" y="90034"/>
                </a:lnTo>
                <a:lnTo>
                  <a:pt x="1147029" y="53251"/>
                </a:lnTo>
                <a:lnTo>
                  <a:pt x="1110254" y="24826"/>
                </a:lnTo>
                <a:lnTo>
                  <a:pt x="1066851" y="6496"/>
                </a:lnTo>
                <a:lnTo>
                  <a:pt x="1018556" y="0"/>
                </a:lnTo>
                <a:close/>
              </a:path>
            </a:pathLst>
          </a:custGeom>
          <a:solidFill>
            <a:srgbClr val="B7DEE8"/>
          </a:solidFill>
        </p:spPr>
        <p:txBody>
          <a:bodyPr wrap="square" lIns="0" tIns="0" rIns="0" bIns="0" rtlCol="0"/>
          <a:lstStyle/>
          <a:p>
            <a:endParaRPr/>
          </a:p>
        </p:txBody>
      </p:sp>
      <p:sp>
        <p:nvSpPr>
          <p:cNvPr id="14" name="object 14"/>
          <p:cNvSpPr/>
          <p:nvPr/>
        </p:nvSpPr>
        <p:spPr>
          <a:xfrm>
            <a:off x="6100901" y="3984650"/>
            <a:ext cx="1200785" cy="1090930"/>
          </a:xfrm>
          <a:custGeom>
            <a:avLst/>
            <a:gdLst/>
            <a:ahLst/>
            <a:cxnLst/>
            <a:rect l="l" t="t" r="r" b="b"/>
            <a:pathLst>
              <a:path w="1200784" h="1090929">
                <a:moveTo>
                  <a:pt x="0" y="181715"/>
                </a:moveTo>
                <a:lnTo>
                  <a:pt x="6482" y="133435"/>
                </a:lnTo>
                <a:lnTo>
                  <a:pt x="24780" y="90034"/>
                </a:lnTo>
                <a:lnTo>
                  <a:pt x="53165" y="53251"/>
                </a:lnTo>
                <a:lnTo>
                  <a:pt x="89910" y="24826"/>
                </a:lnTo>
                <a:lnTo>
                  <a:pt x="133290" y="6496"/>
                </a:lnTo>
                <a:lnTo>
                  <a:pt x="181577" y="0"/>
                </a:lnTo>
                <a:lnTo>
                  <a:pt x="1018556" y="0"/>
                </a:lnTo>
                <a:lnTo>
                  <a:pt x="1066851" y="6496"/>
                </a:lnTo>
                <a:lnTo>
                  <a:pt x="1110254" y="24826"/>
                </a:lnTo>
                <a:lnTo>
                  <a:pt x="1147029" y="53251"/>
                </a:lnTo>
                <a:lnTo>
                  <a:pt x="1175444" y="90034"/>
                </a:lnTo>
                <a:lnTo>
                  <a:pt x="1193764" y="133435"/>
                </a:lnTo>
                <a:lnTo>
                  <a:pt x="1200256" y="181715"/>
                </a:lnTo>
                <a:lnTo>
                  <a:pt x="1200256" y="908591"/>
                </a:lnTo>
                <a:lnTo>
                  <a:pt x="1193764" y="956903"/>
                </a:lnTo>
                <a:lnTo>
                  <a:pt x="1175444" y="1000314"/>
                </a:lnTo>
                <a:lnTo>
                  <a:pt x="1147029" y="1037093"/>
                </a:lnTo>
                <a:lnTo>
                  <a:pt x="1110254" y="1065509"/>
                </a:lnTo>
                <a:lnTo>
                  <a:pt x="1066851" y="1083828"/>
                </a:lnTo>
                <a:lnTo>
                  <a:pt x="1018556" y="1090319"/>
                </a:lnTo>
                <a:lnTo>
                  <a:pt x="181577" y="1090319"/>
                </a:lnTo>
                <a:lnTo>
                  <a:pt x="133290" y="1083828"/>
                </a:lnTo>
                <a:lnTo>
                  <a:pt x="89910" y="1065509"/>
                </a:lnTo>
                <a:lnTo>
                  <a:pt x="53165" y="1037093"/>
                </a:lnTo>
                <a:lnTo>
                  <a:pt x="24780" y="1000314"/>
                </a:lnTo>
                <a:lnTo>
                  <a:pt x="6482" y="956903"/>
                </a:lnTo>
                <a:lnTo>
                  <a:pt x="0" y="908591"/>
                </a:lnTo>
                <a:lnTo>
                  <a:pt x="0" y="181715"/>
                </a:lnTo>
                <a:close/>
              </a:path>
            </a:pathLst>
          </a:custGeom>
          <a:ln w="27709">
            <a:solidFill>
              <a:srgbClr val="385D89"/>
            </a:solidFill>
          </a:ln>
        </p:spPr>
        <p:txBody>
          <a:bodyPr wrap="square" lIns="0" tIns="0" rIns="0" bIns="0" rtlCol="0"/>
          <a:lstStyle/>
          <a:p>
            <a:endParaRPr/>
          </a:p>
        </p:txBody>
      </p:sp>
      <p:sp>
        <p:nvSpPr>
          <p:cNvPr id="15" name="object 15"/>
          <p:cNvSpPr txBox="1"/>
          <p:nvPr/>
        </p:nvSpPr>
        <p:spPr>
          <a:xfrm>
            <a:off x="6231863" y="4238566"/>
            <a:ext cx="926465" cy="521334"/>
          </a:xfrm>
          <a:prstGeom prst="rect">
            <a:avLst/>
          </a:prstGeom>
        </p:spPr>
        <p:txBody>
          <a:bodyPr vert="horz" wrap="square" lIns="0" tIns="0" rIns="0" bIns="0" rtlCol="0">
            <a:spAutoFit/>
          </a:bodyPr>
          <a:lstStyle/>
          <a:p>
            <a:pPr marL="12700">
              <a:lnSpc>
                <a:spcPts val="1315"/>
              </a:lnSpc>
            </a:pPr>
            <a:r>
              <a:rPr sz="1100" spc="-10" dirty="0">
                <a:latin typeface="Calibri"/>
                <a:cs typeface="Calibri"/>
              </a:rPr>
              <a:t>CONTRACT</a:t>
            </a:r>
            <a:r>
              <a:rPr sz="1100" spc="-200" dirty="0">
                <a:latin typeface="Calibri"/>
                <a:cs typeface="Calibri"/>
              </a:rPr>
              <a:t> </a:t>
            </a:r>
            <a:r>
              <a:rPr sz="1100" spc="15" dirty="0">
                <a:latin typeface="Calibri"/>
                <a:cs typeface="Calibri"/>
              </a:rPr>
              <a:t>is</a:t>
            </a:r>
            <a:endParaRPr sz="1100">
              <a:latin typeface="Calibri"/>
              <a:cs typeface="Calibri"/>
            </a:endParaRPr>
          </a:p>
          <a:p>
            <a:pPr marL="12700" marR="5080">
              <a:lnSpc>
                <a:spcPts val="1310"/>
              </a:lnSpc>
              <a:spcBef>
                <a:spcPts val="45"/>
              </a:spcBef>
            </a:pPr>
            <a:r>
              <a:rPr sz="1100" spc="5" dirty="0">
                <a:latin typeface="Calibri"/>
                <a:cs typeface="Calibri"/>
              </a:rPr>
              <a:t>signed</a:t>
            </a:r>
            <a:r>
              <a:rPr sz="1100" spc="-114" dirty="0">
                <a:latin typeface="Calibri"/>
                <a:cs typeface="Calibri"/>
              </a:rPr>
              <a:t> </a:t>
            </a:r>
            <a:r>
              <a:rPr sz="1100" spc="-5" dirty="0">
                <a:latin typeface="Calibri"/>
                <a:cs typeface="Calibri"/>
              </a:rPr>
              <a:t>by</a:t>
            </a:r>
            <a:r>
              <a:rPr sz="1100" spc="-105" dirty="0">
                <a:latin typeface="Calibri"/>
                <a:cs typeface="Calibri"/>
              </a:rPr>
              <a:t> </a:t>
            </a:r>
            <a:r>
              <a:rPr sz="1100" dirty="0">
                <a:latin typeface="Calibri"/>
                <a:cs typeface="Calibri"/>
              </a:rPr>
              <a:t>all</a:t>
            </a:r>
            <a:r>
              <a:rPr sz="1100" spc="-70" dirty="0">
                <a:latin typeface="Calibri"/>
                <a:cs typeface="Calibri"/>
              </a:rPr>
              <a:t> </a:t>
            </a:r>
            <a:r>
              <a:rPr sz="1100" spc="-5" dirty="0">
                <a:latin typeface="Calibri"/>
                <a:cs typeface="Calibri"/>
              </a:rPr>
              <a:t>the  </a:t>
            </a:r>
            <a:r>
              <a:rPr sz="1100" dirty="0">
                <a:latin typeface="Calibri"/>
                <a:cs typeface="Calibri"/>
              </a:rPr>
              <a:t>beneficiaries</a:t>
            </a:r>
            <a:endParaRPr sz="1100">
              <a:latin typeface="Calibri"/>
              <a:cs typeface="Calibri"/>
            </a:endParaRPr>
          </a:p>
        </p:txBody>
      </p:sp>
      <p:sp>
        <p:nvSpPr>
          <p:cNvPr id="16" name="object 16"/>
          <p:cNvSpPr/>
          <p:nvPr/>
        </p:nvSpPr>
        <p:spPr>
          <a:xfrm>
            <a:off x="3186678" y="3508863"/>
            <a:ext cx="3510279" cy="508000"/>
          </a:xfrm>
          <a:custGeom>
            <a:avLst/>
            <a:gdLst/>
            <a:ahLst/>
            <a:cxnLst/>
            <a:rect l="l" t="t" r="r" b="b"/>
            <a:pathLst>
              <a:path w="3510279" h="508000">
                <a:moveTo>
                  <a:pt x="3456553" y="468918"/>
                </a:moveTo>
                <a:lnTo>
                  <a:pt x="3404419" y="490817"/>
                </a:lnTo>
                <a:lnTo>
                  <a:pt x="3402203" y="496238"/>
                </a:lnTo>
                <a:lnTo>
                  <a:pt x="3404173" y="501042"/>
                </a:lnTo>
                <a:lnTo>
                  <a:pt x="3406143" y="505724"/>
                </a:lnTo>
                <a:lnTo>
                  <a:pt x="3411559" y="507942"/>
                </a:lnTo>
                <a:lnTo>
                  <a:pt x="3416360" y="505970"/>
                </a:lnTo>
                <a:lnTo>
                  <a:pt x="3493635" y="473323"/>
                </a:lnTo>
                <a:lnTo>
                  <a:pt x="3490345" y="473323"/>
                </a:lnTo>
                <a:lnTo>
                  <a:pt x="3456553" y="468918"/>
                </a:lnTo>
                <a:close/>
              </a:path>
              <a:path w="3510279" h="508000">
                <a:moveTo>
                  <a:pt x="3473417" y="461834"/>
                </a:moveTo>
                <a:lnTo>
                  <a:pt x="3456553" y="468918"/>
                </a:lnTo>
                <a:lnTo>
                  <a:pt x="3490345" y="473323"/>
                </a:lnTo>
                <a:lnTo>
                  <a:pt x="3490595" y="471475"/>
                </a:lnTo>
                <a:lnTo>
                  <a:pt x="3485914" y="471475"/>
                </a:lnTo>
                <a:lnTo>
                  <a:pt x="3473417" y="461834"/>
                </a:lnTo>
                <a:close/>
              </a:path>
              <a:path w="3510279" h="508000">
                <a:moveTo>
                  <a:pt x="3425470" y="401499"/>
                </a:moveTo>
                <a:lnTo>
                  <a:pt x="3419684" y="402238"/>
                </a:lnTo>
                <a:lnTo>
                  <a:pt x="3416607" y="406304"/>
                </a:lnTo>
                <a:lnTo>
                  <a:pt x="3413406" y="410246"/>
                </a:lnTo>
                <a:lnTo>
                  <a:pt x="3414145" y="416036"/>
                </a:lnTo>
                <a:lnTo>
                  <a:pt x="3418207" y="419240"/>
                </a:lnTo>
                <a:lnTo>
                  <a:pt x="3458954" y="450676"/>
                </a:lnTo>
                <a:lnTo>
                  <a:pt x="3492807" y="455090"/>
                </a:lnTo>
                <a:lnTo>
                  <a:pt x="3490345" y="473323"/>
                </a:lnTo>
                <a:lnTo>
                  <a:pt x="3493635" y="473323"/>
                </a:lnTo>
                <a:lnTo>
                  <a:pt x="3509673" y="466547"/>
                </a:lnTo>
                <a:lnTo>
                  <a:pt x="3429532" y="404579"/>
                </a:lnTo>
                <a:lnTo>
                  <a:pt x="3425470" y="401499"/>
                </a:lnTo>
                <a:close/>
              </a:path>
              <a:path w="3510279" h="508000">
                <a:moveTo>
                  <a:pt x="3488006" y="455706"/>
                </a:moveTo>
                <a:lnTo>
                  <a:pt x="3473417" y="461834"/>
                </a:lnTo>
                <a:lnTo>
                  <a:pt x="3485914" y="471475"/>
                </a:lnTo>
                <a:lnTo>
                  <a:pt x="3488006" y="455706"/>
                </a:lnTo>
                <a:close/>
              </a:path>
              <a:path w="3510279" h="508000">
                <a:moveTo>
                  <a:pt x="3492724" y="455706"/>
                </a:moveTo>
                <a:lnTo>
                  <a:pt x="3488006" y="455706"/>
                </a:lnTo>
                <a:lnTo>
                  <a:pt x="3485914" y="471475"/>
                </a:lnTo>
                <a:lnTo>
                  <a:pt x="3490595" y="471475"/>
                </a:lnTo>
                <a:lnTo>
                  <a:pt x="3492724" y="455706"/>
                </a:lnTo>
                <a:close/>
              </a:path>
              <a:path w="3510279" h="508000">
                <a:moveTo>
                  <a:pt x="2462" y="0"/>
                </a:moveTo>
                <a:lnTo>
                  <a:pt x="0" y="18356"/>
                </a:lnTo>
                <a:lnTo>
                  <a:pt x="3456553" y="468918"/>
                </a:lnTo>
                <a:lnTo>
                  <a:pt x="3473417" y="461834"/>
                </a:lnTo>
                <a:lnTo>
                  <a:pt x="3458954" y="450676"/>
                </a:lnTo>
                <a:lnTo>
                  <a:pt x="2462" y="0"/>
                </a:lnTo>
                <a:close/>
              </a:path>
              <a:path w="3510279" h="508000">
                <a:moveTo>
                  <a:pt x="3458954" y="450676"/>
                </a:moveTo>
                <a:lnTo>
                  <a:pt x="3473417" y="461834"/>
                </a:lnTo>
                <a:lnTo>
                  <a:pt x="3488006" y="455706"/>
                </a:lnTo>
                <a:lnTo>
                  <a:pt x="3492724" y="455706"/>
                </a:lnTo>
                <a:lnTo>
                  <a:pt x="3492807" y="455090"/>
                </a:lnTo>
                <a:lnTo>
                  <a:pt x="3458954" y="450676"/>
                </a:lnTo>
                <a:close/>
              </a:path>
            </a:pathLst>
          </a:custGeom>
          <a:solidFill>
            <a:srgbClr val="497DBA"/>
          </a:solidFill>
        </p:spPr>
        <p:txBody>
          <a:bodyPr wrap="square" lIns="0" tIns="0" rIns="0" bIns="0" rtlCol="0"/>
          <a:lstStyle/>
          <a:p>
            <a:endParaRPr/>
          </a:p>
        </p:txBody>
      </p:sp>
      <p:sp>
        <p:nvSpPr>
          <p:cNvPr id="17" name="object 17"/>
          <p:cNvSpPr/>
          <p:nvPr/>
        </p:nvSpPr>
        <p:spPr>
          <a:xfrm>
            <a:off x="3206375" y="4471526"/>
            <a:ext cx="2889885" cy="107314"/>
          </a:xfrm>
          <a:custGeom>
            <a:avLst/>
            <a:gdLst/>
            <a:ahLst/>
            <a:cxnLst/>
            <a:rect l="l" t="t" r="r" b="b"/>
            <a:pathLst>
              <a:path w="2889885" h="107314">
                <a:moveTo>
                  <a:pt x="2853339" y="53652"/>
                </a:moveTo>
                <a:lnTo>
                  <a:pt x="2788657" y="91412"/>
                </a:lnTo>
                <a:lnTo>
                  <a:pt x="2787180" y="97079"/>
                </a:lnTo>
                <a:lnTo>
                  <a:pt x="2789765" y="101391"/>
                </a:lnTo>
                <a:lnTo>
                  <a:pt x="2792350" y="105826"/>
                </a:lnTo>
                <a:lnTo>
                  <a:pt x="2797890" y="107304"/>
                </a:lnTo>
                <a:lnTo>
                  <a:pt x="2873993" y="62953"/>
                </a:lnTo>
                <a:lnTo>
                  <a:pt x="2871629" y="62953"/>
                </a:lnTo>
                <a:lnTo>
                  <a:pt x="2871629" y="61598"/>
                </a:lnTo>
                <a:lnTo>
                  <a:pt x="2866951" y="61598"/>
                </a:lnTo>
                <a:lnTo>
                  <a:pt x="2853339" y="53652"/>
                </a:lnTo>
                <a:close/>
              </a:path>
              <a:path w="2889885" h="107314">
                <a:moveTo>
                  <a:pt x="2837617" y="44474"/>
                </a:moveTo>
                <a:lnTo>
                  <a:pt x="0" y="44474"/>
                </a:lnTo>
                <a:lnTo>
                  <a:pt x="0" y="62953"/>
                </a:lnTo>
                <a:lnTo>
                  <a:pt x="2837406" y="62953"/>
                </a:lnTo>
                <a:lnTo>
                  <a:pt x="2853339" y="53652"/>
                </a:lnTo>
                <a:lnTo>
                  <a:pt x="2837617" y="44474"/>
                </a:lnTo>
                <a:close/>
              </a:path>
              <a:path w="2889885" h="107314">
                <a:moveTo>
                  <a:pt x="2874030" y="44474"/>
                </a:moveTo>
                <a:lnTo>
                  <a:pt x="2871629" y="44474"/>
                </a:lnTo>
                <a:lnTo>
                  <a:pt x="2871629" y="62953"/>
                </a:lnTo>
                <a:lnTo>
                  <a:pt x="2873993" y="62953"/>
                </a:lnTo>
                <a:lnTo>
                  <a:pt x="2889848" y="53713"/>
                </a:lnTo>
                <a:lnTo>
                  <a:pt x="2874030" y="44474"/>
                </a:lnTo>
                <a:close/>
              </a:path>
              <a:path w="2889885" h="107314">
                <a:moveTo>
                  <a:pt x="2866951" y="45706"/>
                </a:moveTo>
                <a:lnTo>
                  <a:pt x="2853339" y="53652"/>
                </a:lnTo>
                <a:lnTo>
                  <a:pt x="2866951" y="61598"/>
                </a:lnTo>
                <a:lnTo>
                  <a:pt x="2866951" y="45706"/>
                </a:lnTo>
                <a:close/>
              </a:path>
              <a:path w="2889885" h="107314">
                <a:moveTo>
                  <a:pt x="2871629" y="45706"/>
                </a:moveTo>
                <a:lnTo>
                  <a:pt x="2866951" y="45706"/>
                </a:lnTo>
                <a:lnTo>
                  <a:pt x="2866951" y="61598"/>
                </a:lnTo>
                <a:lnTo>
                  <a:pt x="2871629" y="61598"/>
                </a:lnTo>
                <a:lnTo>
                  <a:pt x="2871629" y="45706"/>
                </a:lnTo>
                <a:close/>
              </a:path>
              <a:path w="2889885" h="107314">
                <a:moveTo>
                  <a:pt x="2798013" y="0"/>
                </a:moveTo>
                <a:lnTo>
                  <a:pt x="2792350" y="1478"/>
                </a:lnTo>
                <a:lnTo>
                  <a:pt x="2787180" y="10348"/>
                </a:lnTo>
                <a:lnTo>
                  <a:pt x="2788657" y="16015"/>
                </a:lnTo>
                <a:lnTo>
                  <a:pt x="2793089" y="18479"/>
                </a:lnTo>
                <a:lnTo>
                  <a:pt x="2853339" y="53652"/>
                </a:lnTo>
                <a:lnTo>
                  <a:pt x="2866951" y="45706"/>
                </a:lnTo>
                <a:lnTo>
                  <a:pt x="2871629" y="45706"/>
                </a:lnTo>
                <a:lnTo>
                  <a:pt x="2871629" y="44474"/>
                </a:lnTo>
                <a:lnTo>
                  <a:pt x="2874030" y="44474"/>
                </a:lnTo>
                <a:lnTo>
                  <a:pt x="2802321" y="2587"/>
                </a:lnTo>
                <a:lnTo>
                  <a:pt x="2798013" y="0"/>
                </a:lnTo>
                <a:close/>
              </a:path>
            </a:pathLst>
          </a:custGeom>
          <a:solidFill>
            <a:srgbClr val="497DBA"/>
          </a:solidFill>
        </p:spPr>
        <p:txBody>
          <a:bodyPr wrap="square" lIns="0" tIns="0" rIns="0" bIns="0" rtlCol="0"/>
          <a:lstStyle/>
          <a:p>
            <a:endParaRPr/>
          </a:p>
        </p:txBody>
      </p:sp>
      <p:sp>
        <p:nvSpPr>
          <p:cNvPr id="18" name="object 18"/>
          <p:cNvSpPr/>
          <p:nvPr/>
        </p:nvSpPr>
        <p:spPr>
          <a:xfrm>
            <a:off x="3233335" y="5024299"/>
            <a:ext cx="3463290" cy="337185"/>
          </a:xfrm>
          <a:custGeom>
            <a:avLst/>
            <a:gdLst/>
            <a:ahLst/>
            <a:cxnLst/>
            <a:rect l="l" t="t" r="r" b="b"/>
            <a:pathLst>
              <a:path w="3463290" h="337185">
                <a:moveTo>
                  <a:pt x="3410026" y="41084"/>
                </a:moveTo>
                <a:lnTo>
                  <a:pt x="0" y="318649"/>
                </a:lnTo>
                <a:lnTo>
                  <a:pt x="1477" y="337067"/>
                </a:lnTo>
                <a:lnTo>
                  <a:pt x="3411489" y="59503"/>
                </a:lnTo>
                <a:lnTo>
                  <a:pt x="3426542" y="48998"/>
                </a:lnTo>
                <a:lnTo>
                  <a:pt x="3410026" y="41084"/>
                </a:lnTo>
                <a:close/>
              </a:path>
              <a:path w="3463290" h="337185">
                <a:moveTo>
                  <a:pt x="3446920" y="38314"/>
                </a:moveTo>
                <a:lnTo>
                  <a:pt x="3444059" y="38314"/>
                </a:lnTo>
                <a:lnTo>
                  <a:pt x="3445536" y="56732"/>
                </a:lnTo>
                <a:lnTo>
                  <a:pt x="3411489" y="59503"/>
                </a:lnTo>
                <a:lnTo>
                  <a:pt x="3365149" y="91843"/>
                </a:lnTo>
                <a:lnTo>
                  <a:pt x="3364165" y="97596"/>
                </a:lnTo>
                <a:lnTo>
                  <a:pt x="3370074" y="105974"/>
                </a:lnTo>
                <a:lnTo>
                  <a:pt x="3375736" y="106996"/>
                </a:lnTo>
                <a:lnTo>
                  <a:pt x="3463016" y="46038"/>
                </a:lnTo>
                <a:lnTo>
                  <a:pt x="3446920" y="38314"/>
                </a:lnTo>
                <a:close/>
              </a:path>
              <a:path w="3463290" h="337185">
                <a:moveTo>
                  <a:pt x="3426542" y="48998"/>
                </a:moveTo>
                <a:lnTo>
                  <a:pt x="3411489" y="59503"/>
                </a:lnTo>
                <a:lnTo>
                  <a:pt x="3445536" y="56732"/>
                </a:lnTo>
                <a:lnTo>
                  <a:pt x="3445466" y="55857"/>
                </a:lnTo>
                <a:lnTo>
                  <a:pt x="3440858" y="55857"/>
                </a:lnTo>
                <a:lnTo>
                  <a:pt x="3426542" y="48998"/>
                </a:lnTo>
                <a:close/>
              </a:path>
              <a:path w="3463290" h="337185">
                <a:moveTo>
                  <a:pt x="3439504" y="39952"/>
                </a:moveTo>
                <a:lnTo>
                  <a:pt x="3426542" y="48998"/>
                </a:lnTo>
                <a:lnTo>
                  <a:pt x="3440858" y="55857"/>
                </a:lnTo>
                <a:lnTo>
                  <a:pt x="3439504" y="39952"/>
                </a:lnTo>
                <a:close/>
              </a:path>
              <a:path w="3463290" h="337185">
                <a:moveTo>
                  <a:pt x="3444190" y="39952"/>
                </a:moveTo>
                <a:lnTo>
                  <a:pt x="3439504" y="39952"/>
                </a:lnTo>
                <a:lnTo>
                  <a:pt x="3440858" y="55857"/>
                </a:lnTo>
                <a:lnTo>
                  <a:pt x="3445466" y="55857"/>
                </a:lnTo>
                <a:lnTo>
                  <a:pt x="3444190" y="39952"/>
                </a:lnTo>
                <a:close/>
              </a:path>
              <a:path w="3463290" h="337185">
                <a:moveTo>
                  <a:pt x="3444059" y="38314"/>
                </a:moveTo>
                <a:lnTo>
                  <a:pt x="3410026" y="41084"/>
                </a:lnTo>
                <a:lnTo>
                  <a:pt x="3426542" y="48998"/>
                </a:lnTo>
                <a:lnTo>
                  <a:pt x="3439504" y="39952"/>
                </a:lnTo>
                <a:lnTo>
                  <a:pt x="3444190" y="39952"/>
                </a:lnTo>
                <a:lnTo>
                  <a:pt x="3444059" y="38314"/>
                </a:lnTo>
                <a:close/>
              </a:path>
              <a:path w="3463290" h="337185">
                <a:moveTo>
                  <a:pt x="3367119" y="0"/>
                </a:moveTo>
                <a:lnTo>
                  <a:pt x="3361579" y="1946"/>
                </a:lnTo>
                <a:lnTo>
                  <a:pt x="3357148" y="11149"/>
                </a:lnTo>
                <a:lnTo>
                  <a:pt x="3359117" y="16668"/>
                </a:lnTo>
                <a:lnTo>
                  <a:pt x="3410026" y="41084"/>
                </a:lnTo>
                <a:lnTo>
                  <a:pt x="3444059" y="38314"/>
                </a:lnTo>
                <a:lnTo>
                  <a:pt x="3446920" y="38314"/>
                </a:lnTo>
                <a:lnTo>
                  <a:pt x="3367119" y="0"/>
                </a:lnTo>
                <a:close/>
              </a:path>
            </a:pathLst>
          </a:custGeom>
          <a:solidFill>
            <a:srgbClr val="497DBA"/>
          </a:solidFill>
        </p:spPr>
        <p:txBody>
          <a:bodyPr wrap="square" lIns="0" tIns="0" rIns="0" bIns="0" rtlCol="0"/>
          <a:lstStyle/>
          <a:p>
            <a:endParaRPr/>
          </a:p>
        </p:txBody>
      </p:sp>
      <p:sp>
        <p:nvSpPr>
          <p:cNvPr id="19" name="object 19"/>
          <p:cNvSpPr/>
          <p:nvPr/>
        </p:nvSpPr>
        <p:spPr>
          <a:xfrm>
            <a:off x="1456770" y="5269006"/>
            <a:ext cx="1736089" cy="545465"/>
          </a:xfrm>
          <a:custGeom>
            <a:avLst/>
            <a:gdLst/>
            <a:ahLst/>
            <a:cxnLst/>
            <a:rect l="l" t="t" r="r" b="b"/>
            <a:pathLst>
              <a:path w="1736089" h="545464">
                <a:moveTo>
                  <a:pt x="1644966" y="0"/>
                </a:moveTo>
                <a:lnTo>
                  <a:pt x="90788" y="0"/>
                </a:lnTo>
                <a:lnTo>
                  <a:pt x="55450" y="7138"/>
                </a:lnTo>
                <a:lnTo>
                  <a:pt x="26591" y="26607"/>
                </a:lnTo>
                <a:lnTo>
                  <a:pt x="7134" y="55487"/>
                </a:lnTo>
                <a:lnTo>
                  <a:pt x="0" y="90857"/>
                </a:lnTo>
                <a:lnTo>
                  <a:pt x="0" y="454277"/>
                </a:lnTo>
                <a:lnTo>
                  <a:pt x="7134" y="489649"/>
                </a:lnTo>
                <a:lnTo>
                  <a:pt x="26591" y="518533"/>
                </a:lnTo>
                <a:lnTo>
                  <a:pt x="55450" y="538007"/>
                </a:lnTo>
                <a:lnTo>
                  <a:pt x="90788" y="545147"/>
                </a:lnTo>
                <a:lnTo>
                  <a:pt x="1644966" y="545147"/>
                </a:lnTo>
                <a:lnTo>
                  <a:pt x="1680299" y="538007"/>
                </a:lnTo>
                <a:lnTo>
                  <a:pt x="1709180" y="518533"/>
                </a:lnTo>
                <a:lnTo>
                  <a:pt x="1728667" y="489649"/>
                </a:lnTo>
                <a:lnTo>
                  <a:pt x="1735817" y="454277"/>
                </a:lnTo>
                <a:lnTo>
                  <a:pt x="1735817" y="90857"/>
                </a:lnTo>
                <a:lnTo>
                  <a:pt x="1728667" y="55487"/>
                </a:lnTo>
                <a:lnTo>
                  <a:pt x="1709180" y="26607"/>
                </a:lnTo>
                <a:lnTo>
                  <a:pt x="1680299" y="7138"/>
                </a:lnTo>
                <a:lnTo>
                  <a:pt x="1644966" y="0"/>
                </a:lnTo>
                <a:close/>
              </a:path>
            </a:pathLst>
          </a:custGeom>
          <a:solidFill>
            <a:srgbClr val="FF0000"/>
          </a:solidFill>
        </p:spPr>
        <p:txBody>
          <a:bodyPr wrap="square" lIns="0" tIns="0" rIns="0" bIns="0" rtlCol="0"/>
          <a:lstStyle/>
          <a:p>
            <a:endParaRPr/>
          </a:p>
        </p:txBody>
      </p:sp>
      <p:sp>
        <p:nvSpPr>
          <p:cNvPr id="20" name="object 20"/>
          <p:cNvSpPr/>
          <p:nvPr/>
        </p:nvSpPr>
        <p:spPr>
          <a:xfrm>
            <a:off x="1456770" y="5269006"/>
            <a:ext cx="1736089" cy="545465"/>
          </a:xfrm>
          <a:custGeom>
            <a:avLst/>
            <a:gdLst/>
            <a:ahLst/>
            <a:cxnLst/>
            <a:rect l="l" t="t" r="r" b="b"/>
            <a:pathLst>
              <a:path w="1736089" h="545464">
                <a:moveTo>
                  <a:pt x="0" y="90857"/>
                </a:moveTo>
                <a:lnTo>
                  <a:pt x="7134" y="55487"/>
                </a:lnTo>
                <a:lnTo>
                  <a:pt x="26591" y="26607"/>
                </a:lnTo>
                <a:lnTo>
                  <a:pt x="55450" y="7138"/>
                </a:lnTo>
                <a:lnTo>
                  <a:pt x="90788" y="0"/>
                </a:lnTo>
                <a:lnTo>
                  <a:pt x="1644966" y="0"/>
                </a:lnTo>
                <a:lnTo>
                  <a:pt x="1680299" y="7138"/>
                </a:lnTo>
                <a:lnTo>
                  <a:pt x="1709180" y="26607"/>
                </a:lnTo>
                <a:lnTo>
                  <a:pt x="1728667" y="55487"/>
                </a:lnTo>
                <a:lnTo>
                  <a:pt x="1735817" y="90857"/>
                </a:lnTo>
                <a:lnTo>
                  <a:pt x="1735817" y="454277"/>
                </a:lnTo>
                <a:lnTo>
                  <a:pt x="1728667" y="489649"/>
                </a:lnTo>
                <a:lnTo>
                  <a:pt x="1709180" y="518533"/>
                </a:lnTo>
                <a:lnTo>
                  <a:pt x="1680299" y="538007"/>
                </a:lnTo>
                <a:lnTo>
                  <a:pt x="1644966" y="545147"/>
                </a:lnTo>
                <a:lnTo>
                  <a:pt x="90788" y="545147"/>
                </a:lnTo>
                <a:lnTo>
                  <a:pt x="55450" y="538007"/>
                </a:lnTo>
                <a:lnTo>
                  <a:pt x="26591" y="518533"/>
                </a:lnTo>
                <a:lnTo>
                  <a:pt x="7134" y="489649"/>
                </a:lnTo>
                <a:lnTo>
                  <a:pt x="0" y="454277"/>
                </a:lnTo>
                <a:lnTo>
                  <a:pt x="0" y="90857"/>
                </a:lnTo>
                <a:close/>
              </a:path>
            </a:pathLst>
          </a:custGeom>
          <a:ln w="27717">
            <a:solidFill>
              <a:srgbClr val="385D89"/>
            </a:solidFill>
          </a:ln>
        </p:spPr>
        <p:txBody>
          <a:bodyPr wrap="square" lIns="0" tIns="0" rIns="0" bIns="0" rtlCol="0"/>
          <a:lstStyle/>
          <a:p>
            <a:endParaRPr/>
          </a:p>
        </p:txBody>
      </p:sp>
      <p:sp>
        <p:nvSpPr>
          <p:cNvPr id="21" name="object 21"/>
          <p:cNvSpPr txBox="1"/>
          <p:nvPr/>
        </p:nvSpPr>
        <p:spPr>
          <a:xfrm>
            <a:off x="1555786" y="5332877"/>
            <a:ext cx="862330" cy="187325"/>
          </a:xfrm>
          <a:prstGeom prst="rect">
            <a:avLst/>
          </a:prstGeom>
        </p:spPr>
        <p:txBody>
          <a:bodyPr vert="horz" wrap="square" lIns="0" tIns="0" rIns="0" bIns="0" rtlCol="0">
            <a:spAutoFit/>
          </a:bodyPr>
          <a:lstStyle/>
          <a:p>
            <a:pPr marL="12700">
              <a:lnSpc>
                <a:spcPct val="100000"/>
              </a:lnSpc>
            </a:pPr>
            <a:r>
              <a:rPr sz="1100" dirty="0">
                <a:solidFill>
                  <a:srgbClr val="FFFFFF"/>
                </a:solidFill>
                <a:latin typeface="Calibri"/>
                <a:cs typeface="Calibri"/>
              </a:rPr>
              <a:t>Co-applicant</a:t>
            </a:r>
            <a:r>
              <a:rPr sz="1100" spc="25" dirty="0">
                <a:solidFill>
                  <a:srgbClr val="FFFFFF"/>
                </a:solidFill>
                <a:latin typeface="Calibri"/>
                <a:cs typeface="Calibri"/>
              </a:rPr>
              <a:t> </a:t>
            </a:r>
            <a:r>
              <a:rPr sz="1100" spc="-5" dirty="0">
                <a:solidFill>
                  <a:srgbClr val="FFFFFF"/>
                </a:solidFill>
                <a:latin typeface="Calibri"/>
                <a:cs typeface="Calibri"/>
              </a:rPr>
              <a:t>2</a:t>
            </a:r>
            <a:endParaRPr sz="1100">
              <a:latin typeface="Calibri"/>
              <a:cs typeface="Calibri"/>
            </a:endParaRPr>
          </a:p>
        </p:txBody>
      </p:sp>
      <p:sp>
        <p:nvSpPr>
          <p:cNvPr id="22" name="object 22"/>
          <p:cNvSpPr txBox="1"/>
          <p:nvPr/>
        </p:nvSpPr>
        <p:spPr>
          <a:xfrm>
            <a:off x="5556169" y="2691080"/>
            <a:ext cx="2382520" cy="905510"/>
          </a:xfrm>
          <a:prstGeom prst="rect">
            <a:avLst/>
          </a:prstGeom>
          <a:solidFill>
            <a:srgbClr val="FFFFFF"/>
          </a:solidFill>
          <a:ln w="9248">
            <a:solidFill>
              <a:srgbClr val="BBBBBB"/>
            </a:solidFill>
          </a:ln>
        </p:spPr>
        <p:txBody>
          <a:bodyPr vert="horz" wrap="square" lIns="0" tIns="25400" rIns="0" bIns="0" rtlCol="0">
            <a:spAutoFit/>
          </a:bodyPr>
          <a:lstStyle/>
          <a:p>
            <a:pPr marL="85090">
              <a:lnSpc>
                <a:spcPts val="1315"/>
              </a:lnSpc>
              <a:spcBef>
                <a:spcPts val="200"/>
              </a:spcBef>
            </a:pPr>
            <a:r>
              <a:rPr sz="1100" spc="15" dirty="0">
                <a:latin typeface="Calibri"/>
                <a:cs typeface="Calibri"/>
              </a:rPr>
              <a:t>All</a:t>
            </a:r>
            <a:r>
              <a:rPr sz="1100" spc="-70" dirty="0">
                <a:latin typeface="Calibri"/>
                <a:cs typeface="Calibri"/>
              </a:rPr>
              <a:t> </a:t>
            </a:r>
            <a:r>
              <a:rPr sz="1100" spc="-5" dirty="0">
                <a:latin typeface="Calibri"/>
                <a:cs typeface="Calibri"/>
              </a:rPr>
              <a:t>the</a:t>
            </a:r>
            <a:r>
              <a:rPr sz="1100" spc="-75" dirty="0">
                <a:latin typeface="Calibri"/>
                <a:cs typeface="Calibri"/>
              </a:rPr>
              <a:t> </a:t>
            </a:r>
            <a:r>
              <a:rPr sz="1100" spc="-5" dirty="0">
                <a:latin typeface="Calibri"/>
                <a:cs typeface="Calibri"/>
              </a:rPr>
              <a:t>signatory</a:t>
            </a:r>
            <a:r>
              <a:rPr sz="1100" spc="-95" dirty="0">
                <a:latin typeface="Calibri"/>
                <a:cs typeface="Calibri"/>
              </a:rPr>
              <a:t> </a:t>
            </a:r>
            <a:r>
              <a:rPr sz="1100" spc="-15" dirty="0">
                <a:latin typeface="Calibri"/>
                <a:cs typeface="Calibri"/>
              </a:rPr>
              <a:t>LEFs</a:t>
            </a:r>
            <a:r>
              <a:rPr sz="1100" spc="-105" dirty="0">
                <a:latin typeface="Calibri"/>
                <a:cs typeface="Calibri"/>
              </a:rPr>
              <a:t> </a:t>
            </a:r>
            <a:r>
              <a:rPr sz="1100" spc="-15" dirty="0">
                <a:latin typeface="Calibri"/>
                <a:cs typeface="Calibri"/>
              </a:rPr>
              <a:t>are</a:t>
            </a:r>
            <a:r>
              <a:rPr sz="1100" spc="-5" dirty="0">
                <a:latin typeface="Calibri"/>
                <a:cs typeface="Calibri"/>
              </a:rPr>
              <a:t> </a:t>
            </a:r>
            <a:r>
              <a:rPr sz="1100" spc="5" dirty="0">
                <a:latin typeface="Calibri"/>
                <a:cs typeface="Calibri"/>
              </a:rPr>
              <a:t>entered</a:t>
            </a:r>
            <a:r>
              <a:rPr sz="1100" spc="-105" dirty="0">
                <a:latin typeface="Calibri"/>
                <a:cs typeface="Calibri"/>
              </a:rPr>
              <a:t> </a:t>
            </a:r>
            <a:r>
              <a:rPr sz="1100" spc="10" dirty="0">
                <a:latin typeface="Calibri"/>
                <a:cs typeface="Calibri"/>
              </a:rPr>
              <a:t>in</a:t>
            </a:r>
            <a:r>
              <a:rPr sz="1100" spc="-105" dirty="0">
                <a:latin typeface="Calibri"/>
                <a:cs typeface="Calibri"/>
              </a:rPr>
              <a:t> </a:t>
            </a:r>
            <a:r>
              <a:rPr sz="1100" spc="-5" dirty="0">
                <a:latin typeface="Calibri"/>
                <a:cs typeface="Calibri"/>
              </a:rPr>
              <a:t>the</a:t>
            </a:r>
            <a:endParaRPr sz="1100">
              <a:latin typeface="Calibri"/>
              <a:cs typeface="Calibri"/>
            </a:endParaRPr>
          </a:p>
          <a:p>
            <a:pPr marL="85090">
              <a:lnSpc>
                <a:spcPts val="1315"/>
              </a:lnSpc>
            </a:pPr>
            <a:r>
              <a:rPr sz="1100" spc="5" dirty="0">
                <a:latin typeface="Calibri"/>
                <a:cs typeface="Calibri"/>
              </a:rPr>
              <a:t>system.</a:t>
            </a:r>
            <a:endParaRPr sz="1100">
              <a:latin typeface="Calibri"/>
              <a:cs typeface="Calibri"/>
            </a:endParaRPr>
          </a:p>
        </p:txBody>
      </p:sp>
      <p:sp>
        <p:nvSpPr>
          <p:cNvPr id="23" name="object 23"/>
          <p:cNvSpPr/>
          <p:nvPr/>
        </p:nvSpPr>
        <p:spPr>
          <a:xfrm>
            <a:off x="2286917" y="3804290"/>
            <a:ext cx="107950" cy="407034"/>
          </a:xfrm>
          <a:custGeom>
            <a:avLst/>
            <a:gdLst/>
            <a:ahLst/>
            <a:cxnLst/>
            <a:rect l="l" t="t" r="r" b="b"/>
            <a:pathLst>
              <a:path w="107950" h="407035">
                <a:moveTo>
                  <a:pt x="10586" y="303065"/>
                </a:moveTo>
                <a:lnTo>
                  <a:pt x="1723" y="307992"/>
                </a:lnTo>
                <a:lnTo>
                  <a:pt x="0" y="313536"/>
                </a:lnTo>
                <a:lnTo>
                  <a:pt x="2462" y="318095"/>
                </a:lnTo>
                <a:lnTo>
                  <a:pt x="51580" y="406797"/>
                </a:lnTo>
                <a:lnTo>
                  <a:pt x="62706" y="388687"/>
                </a:lnTo>
                <a:lnTo>
                  <a:pt x="61182" y="388687"/>
                </a:lnTo>
                <a:lnTo>
                  <a:pt x="42716" y="388194"/>
                </a:lnTo>
                <a:lnTo>
                  <a:pt x="43497" y="353995"/>
                </a:lnTo>
                <a:lnTo>
                  <a:pt x="16249" y="304666"/>
                </a:lnTo>
                <a:lnTo>
                  <a:pt x="10586" y="303065"/>
                </a:lnTo>
                <a:close/>
              </a:path>
              <a:path w="107950" h="407035">
                <a:moveTo>
                  <a:pt x="43497" y="353995"/>
                </a:moveTo>
                <a:lnTo>
                  <a:pt x="42716" y="388194"/>
                </a:lnTo>
                <a:lnTo>
                  <a:pt x="61182" y="388687"/>
                </a:lnTo>
                <a:lnTo>
                  <a:pt x="61289" y="384005"/>
                </a:lnTo>
                <a:lnTo>
                  <a:pt x="60074" y="384005"/>
                </a:lnTo>
                <a:lnTo>
                  <a:pt x="44070" y="383636"/>
                </a:lnTo>
                <a:lnTo>
                  <a:pt x="52390" y="370095"/>
                </a:lnTo>
                <a:lnTo>
                  <a:pt x="43497" y="353995"/>
                </a:lnTo>
                <a:close/>
              </a:path>
              <a:path w="107950" h="407035">
                <a:moveTo>
                  <a:pt x="97251" y="305036"/>
                </a:moveTo>
                <a:lnTo>
                  <a:pt x="91588" y="306391"/>
                </a:lnTo>
                <a:lnTo>
                  <a:pt x="88880" y="310703"/>
                </a:lnTo>
                <a:lnTo>
                  <a:pt x="61962" y="354515"/>
                </a:lnTo>
                <a:lnTo>
                  <a:pt x="61182" y="388687"/>
                </a:lnTo>
                <a:lnTo>
                  <a:pt x="62706" y="388687"/>
                </a:lnTo>
                <a:lnTo>
                  <a:pt x="107346" y="316000"/>
                </a:lnTo>
                <a:lnTo>
                  <a:pt x="105868" y="310333"/>
                </a:lnTo>
                <a:lnTo>
                  <a:pt x="101560" y="307623"/>
                </a:lnTo>
                <a:lnTo>
                  <a:pt x="97251" y="305036"/>
                </a:lnTo>
                <a:close/>
              </a:path>
              <a:path w="107950" h="407035">
                <a:moveTo>
                  <a:pt x="52390" y="370095"/>
                </a:moveTo>
                <a:lnTo>
                  <a:pt x="44070" y="383636"/>
                </a:lnTo>
                <a:lnTo>
                  <a:pt x="60074" y="384005"/>
                </a:lnTo>
                <a:lnTo>
                  <a:pt x="52390" y="370095"/>
                </a:lnTo>
                <a:close/>
              </a:path>
              <a:path w="107950" h="407035">
                <a:moveTo>
                  <a:pt x="61962" y="354515"/>
                </a:moveTo>
                <a:lnTo>
                  <a:pt x="52390" y="370095"/>
                </a:lnTo>
                <a:lnTo>
                  <a:pt x="60074" y="384005"/>
                </a:lnTo>
                <a:lnTo>
                  <a:pt x="61289" y="384005"/>
                </a:lnTo>
                <a:lnTo>
                  <a:pt x="61962" y="354515"/>
                </a:lnTo>
                <a:close/>
              </a:path>
              <a:path w="107950" h="407035">
                <a:moveTo>
                  <a:pt x="51580" y="0"/>
                </a:moveTo>
                <a:lnTo>
                  <a:pt x="43497" y="353995"/>
                </a:lnTo>
                <a:lnTo>
                  <a:pt x="52390" y="370095"/>
                </a:lnTo>
                <a:lnTo>
                  <a:pt x="61962" y="354515"/>
                </a:lnTo>
                <a:lnTo>
                  <a:pt x="70045" y="369"/>
                </a:lnTo>
                <a:lnTo>
                  <a:pt x="51580" y="0"/>
                </a:lnTo>
                <a:close/>
              </a:path>
            </a:pathLst>
          </a:custGeom>
          <a:solidFill>
            <a:srgbClr val="497DBA"/>
          </a:solidFill>
        </p:spPr>
        <p:txBody>
          <a:bodyPr wrap="square" lIns="0" tIns="0" rIns="0" bIns="0" rtlCol="0"/>
          <a:lstStyle/>
          <a:p>
            <a:endParaRPr/>
          </a:p>
        </p:txBody>
      </p:sp>
      <p:sp>
        <p:nvSpPr>
          <p:cNvPr id="24" name="object 24"/>
          <p:cNvSpPr/>
          <p:nvPr/>
        </p:nvSpPr>
        <p:spPr>
          <a:xfrm>
            <a:off x="2270175" y="4756111"/>
            <a:ext cx="107314" cy="508634"/>
          </a:xfrm>
          <a:custGeom>
            <a:avLst/>
            <a:gdLst/>
            <a:ahLst/>
            <a:cxnLst/>
            <a:rect l="l" t="t" r="r" b="b"/>
            <a:pathLst>
              <a:path w="107314" h="508635">
                <a:moveTo>
                  <a:pt x="54186" y="36744"/>
                </a:moveTo>
                <a:lnTo>
                  <a:pt x="44745" y="52571"/>
                </a:lnTo>
                <a:lnTo>
                  <a:pt x="40624" y="508188"/>
                </a:lnTo>
                <a:lnTo>
                  <a:pt x="59089" y="508348"/>
                </a:lnTo>
                <a:lnTo>
                  <a:pt x="63213" y="52545"/>
                </a:lnTo>
                <a:lnTo>
                  <a:pt x="54186" y="36744"/>
                </a:lnTo>
                <a:close/>
              </a:path>
              <a:path w="107314" h="508635">
                <a:moveTo>
                  <a:pt x="64929" y="18233"/>
                </a:moveTo>
                <a:lnTo>
                  <a:pt x="45055" y="18233"/>
                </a:lnTo>
                <a:lnTo>
                  <a:pt x="63521" y="18479"/>
                </a:lnTo>
                <a:lnTo>
                  <a:pt x="63213" y="52545"/>
                </a:lnTo>
                <a:lnTo>
                  <a:pt x="88757" y="97264"/>
                </a:lnTo>
                <a:lnTo>
                  <a:pt x="91219" y="101699"/>
                </a:lnTo>
                <a:lnTo>
                  <a:pt x="96882" y="103239"/>
                </a:lnTo>
                <a:lnTo>
                  <a:pt x="105745" y="98175"/>
                </a:lnTo>
                <a:lnTo>
                  <a:pt x="107222" y="92533"/>
                </a:lnTo>
                <a:lnTo>
                  <a:pt x="104760" y="88098"/>
                </a:lnTo>
                <a:lnTo>
                  <a:pt x="64929" y="18233"/>
                </a:lnTo>
                <a:close/>
              </a:path>
              <a:path w="107314" h="508635">
                <a:moveTo>
                  <a:pt x="54534" y="0"/>
                </a:moveTo>
                <a:lnTo>
                  <a:pt x="2585" y="87174"/>
                </a:lnTo>
                <a:lnTo>
                  <a:pt x="0" y="91547"/>
                </a:lnTo>
                <a:lnTo>
                  <a:pt x="1477" y="97227"/>
                </a:lnTo>
                <a:lnTo>
                  <a:pt x="5785" y="99839"/>
                </a:lnTo>
                <a:lnTo>
                  <a:pt x="10217" y="102450"/>
                </a:lnTo>
                <a:lnTo>
                  <a:pt x="15880" y="101009"/>
                </a:lnTo>
                <a:lnTo>
                  <a:pt x="18465" y="96623"/>
                </a:lnTo>
                <a:lnTo>
                  <a:pt x="44745" y="52571"/>
                </a:lnTo>
                <a:lnTo>
                  <a:pt x="45055" y="18233"/>
                </a:lnTo>
                <a:lnTo>
                  <a:pt x="64929" y="18233"/>
                </a:lnTo>
                <a:lnTo>
                  <a:pt x="54534" y="0"/>
                </a:lnTo>
                <a:close/>
              </a:path>
              <a:path w="107314" h="508635">
                <a:moveTo>
                  <a:pt x="45055" y="18233"/>
                </a:moveTo>
                <a:lnTo>
                  <a:pt x="44745" y="52571"/>
                </a:lnTo>
                <a:lnTo>
                  <a:pt x="54186" y="36744"/>
                </a:lnTo>
                <a:lnTo>
                  <a:pt x="46286" y="22914"/>
                </a:lnTo>
                <a:lnTo>
                  <a:pt x="63481" y="22914"/>
                </a:lnTo>
                <a:lnTo>
                  <a:pt x="63521" y="18479"/>
                </a:lnTo>
                <a:lnTo>
                  <a:pt x="45055" y="18233"/>
                </a:lnTo>
                <a:close/>
              </a:path>
              <a:path w="107314" h="508635">
                <a:moveTo>
                  <a:pt x="63481" y="22914"/>
                </a:moveTo>
                <a:lnTo>
                  <a:pt x="46286" y="22914"/>
                </a:lnTo>
                <a:lnTo>
                  <a:pt x="62290" y="23161"/>
                </a:lnTo>
                <a:lnTo>
                  <a:pt x="54186" y="36744"/>
                </a:lnTo>
                <a:lnTo>
                  <a:pt x="63213" y="52545"/>
                </a:lnTo>
                <a:lnTo>
                  <a:pt x="63481" y="22914"/>
                </a:lnTo>
                <a:close/>
              </a:path>
              <a:path w="107314" h="508635">
                <a:moveTo>
                  <a:pt x="46286" y="22914"/>
                </a:moveTo>
                <a:lnTo>
                  <a:pt x="54186" y="36744"/>
                </a:lnTo>
                <a:lnTo>
                  <a:pt x="62290" y="23161"/>
                </a:lnTo>
                <a:lnTo>
                  <a:pt x="46286" y="22914"/>
                </a:lnTo>
                <a:close/>
              </a:path>
            </a:pathLst>
          </a:custGeom>
          <a:solidFill>
            <a:srgbClr val="497DBA"/>
          </a:solidFill>
        </p:spPr>
        <p:txBody>
          <a:bodyPr wrap="square" lIns="0" tIns="0" rIns="0" bIns="0" rtlCol="0"/>
          <a:lstStyle/>
          <a:p>
            <a:endParaRPr/>
          </a:p>
        </p:txBody>
      </p:sp>
      <p:sp>
        <p:nvSpPr>
          <p:cNvPr id="25" name="object 25"/>
          <p:cNvSpPr txBox="1"/>
          <p:nvPr/>
        </p:nvSpPr>
        <p:spPr>
          <a:xfrm>
            <a:off x="3321846" y="3818334"/>
            <a:ext cx="794385" cy="259079"/>
          </a:xfrm>
          <a:prstGeom prst="rect">
            <a:avLst/>
          </a:prstGeom>
          <a:solidFill>
            <a:srgbClr val="FFFFFF"/>
          </a:solidFill>
          <a:ln w="9248">
            <a:solidFill>
              <a:srgbClr val="BBBBBB"/>
            </a:solidFill>
          </a:ln>
        </p:spPr>
        <p:txBody>
          <a:bodyPr vert="horz" wrap="square" lIns="0" tIns="28575" rIns="0" bIns="0" rtlCol="0">
            <a:spAutoFit/>
          </a:bodyPr>
          <a:lstStyle/>
          <a:p>
            <a:pPr marL="82550">
              <a:lnSpc>
                <a:spcPct val="100000"/>
              </a:lnSpc>
              <a:spcBef>
                <a:spcPts val="225"/>
              </a:spcBef>
            </a:pPr>
            <a:r>
              <a:rPr sz="1100" spc="-20" dirty="0">
                <a:latin typeface="Calibri"/>
                <a:cs typeface="Calibri"/>
              </a:rPr>
              <a:t>Mandate</a:t>
            </a:r>
            <a:endParaRPr sz="1100">
              <a:latin typeface="Calibri"/>
              <a:cs typeface="Calibri"/>
            </a:endParaRPr>
          </a:p>
        </p:txBody>
      </p:sp>
      <p:sp>
        <p:nvSpPr>
          <p:cNvPr id="26" name="object 26"/>
          <p:cNvSpPr txBox="1"/>
          <p:nvPr/>
        </p:nvSpPr>
        <p:spPr>
          <a:xfrm>
            <a:off x="3331078" y="4834736"/>
            <a:ext cx="794385" cy="259079"/>
          </a:xfrm>
          <a:prstGeom prst="rect">
            <a:avLst/>
          </a:prstGeom>
          <a:solidFill>
            <a:srgbClr val="FFFFFF"/>
          </a:solidFill>
          <a:ln w="9248">
            <a:solidFill>
              <a:srgbClr val="BBBBBB"/>
            </a:solidFill>
          </a:ln>
        </p:spPr>
        <p:txBody>
          <a:bodyPr vert="horz" wrap="square" lIns="0" tIns="31115" rIns="0" bIns="0" rtlCol="0">
            <a:spAutoFit/>
          </a:bodyPr>
          <a:lstStyle/>
          <a:p>
            <a:pPr marL="82550">
              <a:lnSpc>
                <a:spcPct val="100000"/>
              </a:lnSpc>
              <a:spcBef>
                <a:spcPts val="245"/>
              </a:spcBef>
            </a:pPr>
            <a:r>
              <a:rPr sz="1100" spc="-20" dirty="0">
                <a:latin typeface="Calibri"/>
                <a:cs typeface="Calibri"/>
              </a:rPr>
              <a:t>Mandate</a:t>
            </a:r>
            <a:endParaRPr sz="1100">
              <a:latin typeface="Calibri"/>
              <a:cs typeface="Calibri"/>
            </a:endParaRPr>
          </a:p>
        </p:txBody>
      </p:sp>
      <p:pic>
        <p:nvPicPr>
          <p:cNvPr id="27" name="Picture 2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24690992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84263"/>
            <a:ext cx="8229600" cy="936625"/>
          </a:xfrm>
        </p:spPr>
        <p:txBody>
          <a:bodyPr/>
          <a:lstStyle/>
          <a:p>
            <a:pPr marL="0">
              <a:spcBef>
                <a:spcPts val="1800"/>
              </a:spcBef>
            </a:pPr>
            <a:r>
              <a:rPr lang="en-US" sz="2800" dirty="0"/>
              <a:t>Multi-beneficiary grant </a:t>
            </a:r>
            <a:r>
              <a:rPr lang="en-US" sz="2800" dirty="0" smtClean="0"/>
              <a:t>contract</a:t>
            </a:r>
            <a:br>
              <a:rPr lang="en-US" sz="2800" dirty="0" smtClean="0"/>
            </a:br>
            <a:r>
              <a:rPr lang="en-US" sz="1800" b="0" dirty="0">
                <a:solidFill>
                  <a:srgbClr val="0E5393"/>
                </a:solidFill>
                <a:cs typeface="Verdana"/>
              </a:rPr>
              <a:t>= Contract signed by several beneficiaries</a:t>
            </a:r>
            <a:r>
              <a:rPr lang="en-US" sz="2800" u="sng" dirty="0">
                <a:solidFill>
                  <a:srgbClr val="0E5393"/>
                </a:solidFill>
                <a:cs typeface="Verdana"/>
              </a:rPr>
              <a:t/>
            </a:r>
            <a:br>
              <a:rPr lang="en-US" sz="2800" u="sng" dirty="0">
                <a:solidFill>
                  <a:srgbClr val="0E5393"/>
                </a:solidFill>
                <a:cs typeface="Verdana"/>
              </a:rPr>
            </a:br>
            <a:endParaRPr lang="en-US" sz="28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8" name="Rectangle 7"/>
          <p:cNvSpPr/>
          <p:nvPr/>
        </p:nvSpPr>
        <p:spPr>
          <a:xfrm>
            <a:off x="611560" y="2708920"/>
            <a:ext cx="8198568" cy="2872581"/>
          </a:xfrm>
          <a:prstGeom prst="rect">
            <a:avLst/>
          </a:prstGeom>
        </p:spPr>
        <p:txBody>
          <a:bodyPr wrap="square">
            <a:spAutoFit/>
          </a:bodyPr>
          <a:lstStyle/>
          <a:p>
            <a:pPr marL="12700">
              <a:lnSpc>
                <a:spcPct val="100000"/>
              </a:lnSpc>
              <a:spcBef>
                <a:spcPts val="2125"/>
              </a:spcBef>
            </a:pPr>
            <a:r>
              <a:rPr lang="en-US" sz="1800" b="1" u="sng" spc="-5" dirty="0">
                <a:solidFill>
                  <a:schemeClr val="accent1">
                    <a:lumMod val="50000"/>
                  </a:schemeClr>
                </a:solidFill>
                <a:latin typeface="Verdana"/>
                <a:cs typeface="Verdana"/>
              </a:rPr>
              <a:t>L</a:t>
            </a:r>
            <a:r>
              <a:rPr lang="en-US" sz="1800" b="1" u="sng" spc="-5" dirty="0" smtClean="0">
                <a:solidFill>
                  <a:schemeClr val="accent1">
                    <a:lumMod val="50000"/>
                  </a:schemeClr>
                </a:solidFill>
                <a:latin typeface="Verdana"/>
                <a:cs typeface="Verdana"/>
              </a:rPr>
              <a:t>ead applicant </a:t>
            </a:r>
            <a:r>
              <a:rPr lang="en-US" sz="1800" b="1" u="sng" dirty="0">
                <a:solidFill>
                  <a:schemeClr val="accent1">
                    <a:lumMod val="50000"/>
                  </a:schemeClr>
                </a:solidFill>
                <a:latin typeface="Verdana"/>
                <a:cs typeface="Verdana"/>
              </a:rPr>
              <a:t>/</a:t>
            </a:r>
            <a:r>
              <a:rPr lang="en-US" sz="1800" b="1" u="sng" spc="-15" dirty="0">
                <a:solidFill>
                  <a:schemeClr val="accent1">
                    <a:lumMod val="50000"/>
                  </a:schemeClr>
                </a:solidFill>
                <a:latin typeface="Verdana"/>
                <a:cs typeface="Verdana"/>
              </a:rPr>
              <a:t> </a:t>
            </a:r>
            <a:r>
              <a:rPr lang="en-US" sz="1800" b="1" u="sng" spc="-5" dirty="0">
                <a:solidFill>
                  <a:schemeClr val="accent1">
                    <a:lumMod val="50000"/>
                  </a:schemeClr>
                </a:solidFill>
                <a:latin typeface="Verdana"/>
                <a:cs typeface="Verdana"/>
              </a:rPr>
              <a:t>Coordinator:</a:t>
            </a:r>
            <a:endParaRPr lang="en-US" sz="1800" b="1" u="sng" dirty="0">
              <a:solidFill>
                <a:schemeClr val="accent1">
                  <a:lumMod val="50000"/>
                </a:schemeClr>
              </a:solidFill>
              <a:latin typeface="Verdana"/>
              <a:cs typeface="Verdana"/>
            </a:endParaRPr>
          </a:p>
          <a:p>
            <a:pPr marL="365760" indent="-245110">
              <a:lnSpc>
                <a:spcPct val="100000"/>
              </a:lnSpc>
              <a:spcBef>
                <a:spcPts val="2014"/>
              </a:spcBef>
              <a:buChar char="-"/>
              <a:tabLst>
                <a:tab pos="366395" algn="l"/>
              </a:tabLst>
            </a:pPr>
            <a:r>
              <a:rPr lang="en-US" sz="1800" spc="-5" dirty="0">
                <a:solidFill>
                  <a:srgbClr val="0E5393"/>
                </a:solidFill>
                <a:latin typeface="Verdana"/>
                <a:cs typeface="Verdana"/>
              </a:rPr>
              <a:t>Plays </a:t>
            </a:r>
            <a:r>
              <a:rPr lang="en-US" sz="1800" dirty="0">
                <a:solidFill>
                  <a:srgbClr val="0E5393"/>
                </a:solidFill>
                <a:latin typeface="Verdana"/>
                <a:cs typeface="Verdana"/>
              </a:rPr>
              <a:t>the </a:t>
            </a:r>
            <a:r>
              <a:rPr lang="en-US" sz="1800" spc="-5" dirty="0">
                <a:solidFill>
                  <a:srgbClr val="0E5393"/>
                </a:solidFill>
                <a:latin typeface="Verdana"/>
                <a:cs typeface="Verdana"/>
              </a:rPr>
              <a:t>role </a:t>
            </a:r>
            <a:r>
              <a:rPr lang="en-US" sz="1800" dirty="0">
                <a:solidFill>
                  <a:srgbClr val="0E5393"/>
                </a:solidFill>
                <a:latin typeface="Verdana"/>
                <a:cs typeface="Verdana"/>
              </a:rPr>
              <a:t>of "lead </a:t>
            </a:r>
            <a:r>
              <a:rPr lang="en-US" sz="1800" spc="-5" dirty="0">
                <a:solidFill>
                  <a:srgbClr val="0E5393"/>
                </a:solidFill>
                <a:latin typeface="Verdana"/>
                <a:cs typeface="Verdana"/>
              </a:rPr>
              <a:t>applicant" </a:t>
            </a:r>
            <a:r>
              <a:rPr lang="en-US" sz="1800" dirty="0">
                <a:solidFill>
                  <a:srgbClr val="0E5393"/>
                </a:solidFill>
                <a:latin typeface="Verdana"/>
                <a:cs typeface="Verdana"/>
              </a:rPr>
              <a:t>/ "main</a:t>
            </a:r>
            <a:r>
              <a:rPr lang="en-US" sz="1800" spc="60" dirty="0">
                <a:solidFill>
                  <a:srgbClr val="0E5393"/>
                </a:solidFill>
                <a:latin typeface="Verdana"/>
                <a:cs typeface="Verdana"/>
              </a:rPr>
              <a:t> </a:t>
            </a:r>
            <a:r>
              <a:rPr lang="en-US" sz="1800" spc="-5" dirty="0">
                <a:solidFill>
                  <a:srgbClr val="0E5393"/>
                </a:solidFill>
                <a:latin typeface="Verdana"/>
                <a:cs typeface="Verdana"/>
              </a:rPr>
              <a:t>beneficiary"</a:t>
            </a:r>
            <a:endParaRPr lang="en-US" sz="1800" dirty="0">
              <a:latin typeface="Verdana"/>
              <a:cs typeface="Verdana"/>
            </a:endParaRPr>
          </a:p>
          <a:p>
            <a:pPr marL="365760" indent="-245110">
              <a:lnSpc>
                <a:spcPct val="100000"/>
              </a:lnSpc>
              <a:spcBef>
                <a:spcPts val="1165"/>
              </a:spcBef>
              <a:buChar char="-"/>
              <a:tabLst>
                <a:tab pos="366395" algn="l"/>
                <a:tab pos="1278255" algn="l"/>
              </a:tabLst>
            </a:pPr>
            <a:r>
              <a:rPr lang="en-US" sz="1800" spc="-5" dirty="0" smtClean="0">
                <a:solidFill>
                  <a:srgbClr val="0E5393"/>
                </a:solidFill>
                <a:latin typeface="Verdana"/>
                <a:cs typeface="Verdana"/>
              </a:rPr>
              <a:t>Gets </a:t>
            </a:r>
            <a:r>
              <a:rPr lang="en-US" sz="1800" dirty="0" smtClean="0">
                <a:solidFill>
                  <a:srgbClr val="0E5393"/>
                </a:solidFill>
                <a:latin typeface="Verdana"/>
                <a:cs typeface="Verdana"/>
              </a:rPr>
              <a:t>a </a:t>
            </a:r>
            <a:r>
              <a:rPr lang="en-US" sz="1800" dirty="0">
                <a:solidFill>
                  <a:srgbClr val="0E5393"/>
                </a:solidFill>
                <a:latin typeface="Verdana"/>
                <a:cs typeface="Verdana"/>
              </a:rPr>
              <a:t>mandate </a:t>
            </a:r>
            <a:r>
              <a:rPr lang="en-US" sz="1800" spc="-5" dirty="0">
                <a:solidFill>
                  <a:srgbClr val="0E5393"/>
                </a:solidFill>
                <a:latin typeface="Verdana"/>
                <a:cs typeface="Verdana"/>
              </a:rPr>
              <a:t>from </a:t>
            </a:r>
            <a:r>
              <a:rPr lang="en-US" sz="1800" dirty="0">
                <a:solidFill>
                  <a:srgbClr val="0E5393"/>
                </a:solidFill>
                <a:latin typeface="Verdana"/>
                <a:cs typeface="Verdana"/>
              </a:rPr>
              <a:t>the </a:t>
            </a:r>
            <a:r>
              <a:rPr lang="en-US" sz="1800" spc="-5" dirty="0">
                <a:solidFill>
                  <a:srgbClr val="0E5393"/>
                </a:solidFill>
                <a:latin typeface="Verdana"/>
                <a:cs typeface="Verdana"/>
              </a:rPr>
              <a:t>rest of</a:t>
            </a:r>
            <a:r>
              <a:rPr lang="en-US" sz="1800" spc="50" dirty="0">
                <a:solidFill>
                  <a:srgbClr val="0E5393"/>
                </a:solidFill>
                <a:latin typeface="Verdana"/>
                <a:cs typeface="Verdana"/>
              </a:rPr>
              <a:t> </a:t>
            </a:r>
            <a:r>
              <a:rPr lang="en-US" sz="1800" spc="-5" dirty="0">
                <a:solidFill>
                  <a:srgbClr val="0E5393"/>
                </a:solidFill>
                <a:latin typeface="Verdana"/>
                <a:cs typeface="Verdana"/>
              </a:rPr>
              <a:t>co-applicant(s):</a:t>
            </a:r>
            <a:endParaRPr lang="en-US" sz="1800" dirty="0">
              <a:latin typeface="Verdana"/>
              <a:cs typeface="Verdana"/>
            </a:endParaRPr>
          </a:p>
          <a:p>
            <a:pPr marL="756285" lvl="1" indent="-286385">
              <a:lnSpc>
                <a:spcPct val="100000"/>
              </a:lnSpc>
              <a:spcBef>
                <a:spcPts val="800"/>
              </a:spcBef>
              <a:buClr>
                <a:srgbClr val="009FB9"/>
              </a:buClr>
              <a:buChar char="•"/>
              <a:tabLst>
                <a:tab pos="756285" algn="l"/>
                <a:tab pos="756920" algn="l"/>
              </a:tabLst>
            </a:pPr>
            <a:r>
              <a:rPr lang="en-US" sz="1600" dirty="0">
                <a:solidFill>
                  <a:srgbClr val="0E5393"/>
                </a:solidFill>
                <a:latin typeface="Verdana"/>
                <a:cs typeface="Verdana"/>
              </a:rPr>
              <a:t>To </a:t>
            </a:r>
            <a:r>
              <a:rPr lang="en-US" sz="1600" spc="-5" dirty="0">
                <a:solidFill>
                  <a:srgbClr val="0E5393"/>
                </a:solidFill>
                <a:latin typeface="Verdana"/>
                <a:cs typeface="Verdana"/>
              </a:rPr>
              <a:t>submit the</a:t>
            </a:r>
            <a:r>
              <a:rPr lang="en-US" sz="1600" spc="-45" dirty="0">
                <a:solidFill>
                  <a:srgbClr val="0E5393"/>
                </a:solidFill>
                <a:latin typeface="Verdana"/>
                <a:cs typeface="Verdana"/>
              </a:rPr>
              <a:t> </a:t>
            </a:r>
            <a:r>
              <a:rPr lang="en-US" sz="1600" spc="-5" dirty="0">
                <a:solidFill>
                  <a:srgbClr val="0E5393"/>
                </a:solidFill>
                <a:latin typeface="Verdana"/>
                <a:cs typeface="Verdana"/>
              </a:rPr>
              <a:t>proposal</a:t>
            </a:r>
            <a:endParaRPr lang="en-US" sz="1600" dirty="0">
              <a:latin typeface="Verdana"/>
              <a:cs typeface="Verdana"/>
            </a:endParaRPr>
          </a:p>
          <a:p>
            <a:pPr marL="756285" lvl="1" indent="-286385">
              <a:lnSpc>
                <a:spcPct val="100000"/>
              </a:lnSpc>
              <a:spcBef>
                <a:spcPts val="800"/>
              </a:spcBef>
              <a:buClr>
                <a:srgbClr val="009FB9"/>
              </a:buClr>
              <a:buChar char="•"/>
              <a:tabLst>
                <a:tab pos="756285" algn="l"/>
                <a:tab pos="756920" algn="l"/>
              </a:tabLst>
            </a:pPr>
            <a:r>
              <a:rPr lang="en-US" sz="1600" dirty="0">
                <a:solidFill>
                  <a:srgbClr val="0E5393"/>
                </a:solidFill>
                <a:latin typeface="Verdana"/>
                <a:cs typeface="Verdana"/>
              </a:rPr>
              <a:t>To </a:t>
            </a:r>
            <a:r>
              <a:rPr lang="en-US" sz="1600" spc="-5" dirty="0">
                <a:solidFill>
                  <a:srgbClr val="0E5393"/>
                </a:solidFill>
                <a:latin typeface="Verdana"/>
                <a:cs typeface="Verdana"/>
              </a:rPr>
              <a:t>sign the</a:t>
            </a:r>
            <a:r>
              <a:rPr lang="en-US" sz="1600" spc="-85" dirty="0">
                <a:solidFill>
                  <a:srgbClr val="0E5393"/>
                </a:solidFill>
                <a:latin typeface="Verdana"/>
                <a:cs typeface="Verdana"/>
              </a:rPr>
              <a:t> </a:t>
            </a:r>
            <a:r>
              <a:rPr lang="en-US" sz="1600" dirty="0">
                <a:solidFill>
                  <a:srgbClr val="0E5393"/>
                </a:solidFill>
                <a:latin typeface="Verdana"/>
                <a:cs typeface="Verdana"/>
              </a:rPr>
              <a:t>contract</a:t>
            </a:r>
            <a:endParaRPr lang="en-US" sz="1600" dirty="0">
              <a:latin typeface="Verdana"/>
              <a:cs typeface="Verdana"/>
            </a:endParaRPr>
          </a:p>
          <a:p>
            <a:pPr marL="756285" lvl="1" indent="-286385">
              <a:lnSpc>
                <a:spcPct val="100000"/>
              </a:lnSpc>
              <a:spcBef>
                <a:spcPts val="800"/>
              </a:spcBef>
              <a:buClr>
                <a:srgbClr val="009FB9"/>
              </a:buClr>
              <a:buChar char="•"/>
              <a:tabLst>
                <a:tab pos="756285" algn="l"/>
                <a:tab pos="756920" algn="l"/>
              </a:tabLst>
            </a:pPr>
            <a:r>
              <a:rPr lang="en-US" sz="1600" dirty="0">
                <a:solidFill>
                  <a:srgbClr val="0E5393"/>
                </a:solidFill>
                <a:latin typeface="Verdana"/>
                <a:cs typeface="Verdana"/>
              </a:rPr>
              <a:t>To </a:t>
            </a:r>
            <a:r>
              <a:rPr lang="en-US" sz="1600" spc="-5" dirty="0">
                <a:solidFill>
                  <a:srgbClr val="0E5393"/>
                </a:solidFill>
                <a:latin typeface="Verdana"/>
                <a:cs typeface="Verdana"/>
              </a:rPr>
              <a:t>represent the rest </a:t>
            </a:r>
            <a:r>
              <a:rPr lang="en-US" sz="1600" dirty="0">
                <a:solidFill>
                  <a:srgbClr val="0E5393"/>
                </a:solidFill>
                <a:latin typeface="Verdana"/>
                <a:cs typeface="Verdana"/>
              </a:rPr>
              <a:t>during </a:t>
            </a:r>
            <a:r>
              <a:rPr lang="en-US" sz="1600" spc="-5" dirty="0">
                <a:solidFill>
                  <a:srgbClr val="0E5393"/>
                </a:solidFill>
                <a:latin typeface="Verdana"/>
                <a:cs typeface="Verdana"/>
              </a:rPr>
              <a:t>implementation </a:t>
            </a:r>
            <a:r>
              <a:rPr lang="en-US" sz="1600" dirty="0">
                <a:solidFill>
                  <a:srgbClr val="0E5393"/>
                </a:solidFill>
                <a:latin typeface="Verdana"/>
                <a:cs typeface="Verdana"/>
              </a:rPr>
              <a:t>of </a:t>
            </a:r>
            <a:r>
              <a:rPr lang="en-US" sz="1600" spc="-5" dirty="0">
                <a:solidFill>
                  <a:srgbClr val="0E5393"/>
                </a:solidFill>
                <a:latin typeface="Verdana"/>
                <a:cs typeface="Verdana"/>
              </a:rPr>
              <a:t>the</a:t>
            </a:r>
            <a:r>
              <a:rPr lang="en-US" sz="1600" spc="-60" dirty="0">
                <a:solidFill>
                  <a:srgbClr val="0E5393"/>
                </a:solidFill>
                <a:latin typeface="Verdana"/>
                <a:cs typeface="Verdana"/>
              </a:rPr>
              <a:t> </a:t>
            </a:r>
            <a:r>
              <a:rPr lang="en-US" sz="1600" dirty="0">
                <a:solidFill>
                  <a:srgbClr val="0E5393"/>
                </a:solidFill>
                <a:latin typeface="Verdana"/>
                <a:cs typeface="Verdana"/>
              </a:rPr>
              <a:t>contract</a:t>
            </a:r>
            <a:endParaRPr lang="en-US" sz="1600" dirty="0">
              <a:latin typeface="Verdana"/>
              <a:cs typeface="Verdana"/>
            </a:endParaRPr>
          </a:p>
          <a:p>
            <a:pPr>
              <a:lnSpc>
                <a:spcPct val="100000"/>
              </a:lnSpc>
              <a:spcBef>
                <a:spcPts val="20"/>
              </a:spcBef>
            </a:pPr>
            <a:endParaRPr lang="en-US" sz="1400" dirty="0">
              <a:latin typeface="Times New Roman"/>
              <a:cs typeface="Times New Roman"/>
            </a:endParaRPr>
          </a:p>
          <a:p>
            <a:pPr marL="12700">
              <a:lnSpc>
                <a:spcPct val="100000"/>
              </a:lnSpc>
            </a:pPr>
            <a:r>
              <a:rPr lang="en-US" sz="1800" dirty="0">
                <a:solidFill>
                  <a:srgbClr val="0E5393"/>
                </a:solidFill>
                <a:latin typeface="Verdana"/>
                <a:cs typeface="Verdana"/>
              </a:rPr>
              <a:t>- Assumes the financial responsibility of </a:t>
            </a:r>
            <a:r>
              <a:rPr lang="en-US" sz="1800" spc="-5" dirty="0">
                <a:solidFill>
                  <a:srgbClr val="0E5393"/>
                </a:solidFill>
                <a:latin typeface="Verdana"/>
                <a:cs typeface="Verdana"/>
              </a:rPr>
              <a:t>the</a:t>
            </a:r>
            <a:r>
              <a:rPr lang="en-US" sz="1800" spc="25" dirty="0">
                <a:solidFill>
                  <a:srgbClr val="0E5393"/>
                </a:solidFill>
                <a:latin typeface="Verdana"/>
                <a:cs typeface="Verdana"/>
              </a:rPr>
              <a:t> </a:t>
            </a:r>
            <a:r>
              <a:rPr lang="en-US" sz="1800" spc="-5" dirty="0" smtClean="0">
                <a:solidFill>
                  <a:srgbClr val="0E5393"/>
                </a:solidFill>
                <a:latin typeface="Verdana"/>
                <a:cs typeface="Verdana"/>
              </a:rPr>
              <a:t>contract</a:t>
            </a:r>
            <a:endParaRPr lang="en-US" sz="1800" dirty="0">
              <a:latin typeface="Verdana"/>
              <a:cs typeface="Verdana"/>
            </a:endParaRPr>
          </a:p>
        </p:txBody>
      </p:sp>
    </p:spTree>
    <p:extLst>
      <p:ext uri="{BB962C8B-B14F-4D97-AF65-F5344CB8AC3E}">
        <p14:creationId xmlns:p14="http://schemas.microsoft.com/office/powerpoint/2010/main" val="11371845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94047" y="6614158"/>
            <a:ext cx="749808" cy="24384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263390" y="6660641"/>
            <a:ext cx="611505" cy="198120"/>
          </a:xfrm>
          <a:custGeom>
            <a:avLst/>
            <a:gdLst/>
            <a:ahLst/>
            <a:cxnLst/>
            <a:rect l="l" t="t" r="r" b="b"/>
            <a:pathLst>
              <a:path w="611504" h="198120">
                <a:moveTo>
                  <a:pt x="0" y="198120"/>
                </a:moveTo>
                <a:lnTo>
                  <a:pt x="611124" y="198120"/>
                </a:lnTo>
                <a:lnTo>
                  <a:pt x="611124" y="0"/>
                </a:lnTo>
                <a:lnTo>
                  <a:pt x="0" y="0"/>
                </a:lnTo>
                <a:lnTo>
                  <a:pt x="0" y="198120"/>
                </a:lnTo>
                <a:close/>
              </a:path>
            </a:pathLst>
          </a:custGeom>
          <a:solidFill>
            <a:srgbClr val="123076"/>
          </a:solidFill>
        </p:spPr>
        <p:txBody>
          <a:bodyPr wrap="square" lIns="0" tIns="0" rIns="0" bIns="0" rtlCol="0"/>
          <a:lstStyle/>
          <a:p>
            <a:endParaRPr/>
          </a:p>
        </p:txBody>
      </p:sp>
      <p:sp>
        <p:nvSpPr>
          <p:cNvPr id="4" name="object 4"/>
          <p:cNvSpPr/>
          <p:nvPr/>
        </p:nvSpPr>
        <p:spPr>
          <a:xfrm>
            <a:off x="4263390" y="6660641"/>
            <a:ext cx="611505" cy="198120"/>
          </a:xfrm>
          <a:custGeom>
            <a:avLst/>
            <a:gdLst/>
            <a:ahLst/>
            <a:cxnLst/>
            <a:rect l="l" t="t" r="r" b="b"/>
            <a:pathLst>
              <a:path w="611504" h="198120">
                <a:moveTo>
                  <a:pt x="0" y="198120"/>
                </a:moveTo>
                <a:lnTo>
                  <a:pt x="611124" y="198120"/>
                </a:lnTo>
                <a:lnTo>
                  <a:pt x="611124" y="0"/>
                </a:lnTo>
                <a:lnTo>
                  <a:pt x="0" y="0"/>
                </a:lnTo>
                <a:lnTo>
                  <a:pt x="0" y="198120"/>
                </a:lnTo>
                <a:close/>
              </a:path>
            </a:pathLst>
          </a:custGeom>
          <a:ln w="9143">
            <a:solidFill>
              <a:srgbClr val="123076"/>
            </a:solidFill>
          </a:ln>
        </p:spPr>
        <p:txBody>
          <a:bodyPr wrap="square" lIns="0" tIns="0" rIns="0" bIns="0" rtlCol="0"/>
          <a:lstStyle/>
          <a:p>
            <a:endParaRPr/>
          </a:p>
        </p:txBody>
      </p:sp>
      <p:sp>
        <p:nvSpPr>
          <p:cNvPr id="5" name="object 5"/>
          <p:cNvSpPr/>
          <p:nvPr/>
        </p:nvSpPr>
        <p:spPr>
          <a:xfrm>
            <a:off x="3958590" y="259841"/>
            <a:ext cx="1437132" cy="1004315"/>
          </a:xfrm>
          <a:prstGeom prst="rect">
            <a:avLst/>
          </a:prstGeom>
          <a:blipFill>
            <a:blip r:embed="rId4" cstate="print"/>
            <a:stretch>
              <a:fillRect/>
            </a:stretch>
          </a:blip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0" rIns="0" bIns="0" rtlCol="0">
            <a:spAutoFit/>
          </a:bodyPr>
          <a:lstStyle/>
          <a:p>
            <a:pPr marL="2311400" marR="5080" indent="-2299335">
              <a:lnSpc>
                <a:spcPct val="100000"/>
              </a:lnSpc>
            </a:pPr>
            <a:r>
              <a:rPr spc="-5" dirty="0"/>
              <a:t>Multi-beneficiary grant contract with  affiliated</a:t>
            </a:r>
            <a:r>
              <a:rPr spc="-50" dirty="0"/>
              <a:t> </a:t>
            </a:r>
            <a:r>
              <a:rPr spc="-10" dirty="0"/>
              <a:t>entities</a:t>
            </a:r>
          </a:p>
        </p:txBody>
      </p:sp>
      <p:sp>
        <p:nvSpPr>
          <p:cNvPr id="7" name="object 7"/>
          <p:cNvSpPr/>
          <p:nvPr/>
        </p:nvSpPr>
        <p:spPr>
          <a:xfrm>
            <a:off x="730456" y="2499747"/>
            <a:ext cx="7692390" cy="3522345"/>
          </a:xfrm>
          <a:custGeom>
            <a:avLst/>
            <a:gdLst/>
            <a:ahLst/>
            <a:cxnLst/>
            <a:rect l="l" t="t" r="r" b="b"/>
            <a:pathLst>
              <a:path w="7692390" h="3522345">
                <a:moveTo>
                  <a:pt x="0" y="3522258"/>
                </a:moveTo>
                <a:lnTo>
                  <a:pt x="7691865" y="3522258"/>
                </a:lnTo>
                <a:lnTo>
                  <a:pt x="7691865" y="0"/>
                </a:lnTo>
                <a:lnTo>
                  <a:pt x="0" y="0"/>
                </a:lnTo>
                <a:lnTo>
                  <a:pt x="0" y="3522258"/>
                </a:lnTo>
                <a:close/>
              </a:path>
            </a:pathLst>
          </a:custGeom>
          <a:solidFill>
            <a:srgbClr val="FFFFCC"/>
          </a:solidFill>
        </p:spPr>
        <p:txBody>
          <a:bodyPr wrap="square" lIns="0" tIns="0" rIns="0" bIns="0" rtlCol="0"/>
          <a:lstStyle/>
          <a:p>
            <a:endParaRPr/>
          </a:p>
        </p:txBody>
      </p:sp>
      <p:sp>
        <p:nvSpPr>
          <p:cNvPr id="8" name="object 8"/>
          <p:cNvSpPr txBox="1"/>
          <p:nvPr/>
        </p:nvSpPr>
        <p:spPr>
          <a:xfrm>
            <a:off x="2805333" y="4260907"/>
            <a:ext cx="1383665" cy="725170"/>
          </a:xfrm>
          <a:prstGeom prst="rect">
            <a:avLst/>
          </a:prstGeom>
          <a:solidFill>
            <a:srgbClr val="4F81BC"/>
          </a:solidFill>
          <a:ln w="21965">
            <a:solidFill>
              <a:srgbClr val="385D89"/>
            </a:solidFill>
          </a:ln>
        </p:spPr>
        <p:txBody>
          <a:bodyPr vert="horz" wrap="square" lIns="0" tIns="0" rIns="0" bIns="0" rtlCol="0">
            <a:spAutoFit/>
          </a:bodyPr>
          <a:lstStyle/>
          <a:p>
            <a:pPr>
              <a:lnSpc>
                <a:spcPct val="100000"/>
              </a:lnSpc>
            </a:pPr>
            <a:endParaRPr sz="800">
              <a:latin typeface="Times New Roman"/>
              <a:cs typeface="Times New Roman"/>
            </a:endParaRPr>
          </a:p>
          <a:p>
            <a:pPr>
              <a:lnSpc>
                <a:spcPct val="100000"/>
              </a:lnSpc>
              <a:spcBef>
                <a:spcPts val="40"/>
              </a:spcBef>
            </a:pPr>
            <a:endParaRPr sz="1100">
              <a:latin typeface="Times New Roman"/>
              <a:cs typeface="Times New Roman"/>
            </a:endParaRPr>
          </a:p>
          <a:p>
            <a:pPr marL="57150">
              <a:lnSpc>
                <a:spcPct val="100000"/>
              </a:lnSpc>
            </a:pPr>
            <a:r>
              <a:rPr sz="850" spc="5" dirty="0">
                <a:solidFill>
                  <a:srgbClr val="FFFFFF"/>
                </a:solidFill>
                <a:latin typeface="Calibri"/>
                <a:cs typeface="Calibri"/>
              </a:rPr>
              <a:t>Lead</a:t>
            </a:r>
            <a:r>
              <a:rPr sz="850" spc="-80" dirty="0">
                <a:solidFill>
                  <a:srgbClr val="FFFFFF"/>
                </a:solidFill>
                <a:latin typeface="Calibri"/>
                <a:cs typeface="Calibri"/>
              </a:rPr>
              <a:t> </a:t>
            </a:r>
            <a:r>
              <a:rPr sz="850" spc="10" dirty="0">
                <a:solidFill>
                  <a:srgbClr val="FFFFFF"/>
                </a:solidFill>
                <a:latin typeface="Calibri"/>
                <a:cs typeface="Calibri"/>
              </a:rPr>
              <a:t>Applicant</a:t>
            </a:r>
            <a:endParaRPr sz="850">
              <a:latin typeface="Calibri"/>
              <a:cs typeface="Calibri"/>
            </a:endParaRPr>
          </a:p>
        </p:txBody>
      </p:sp>
      <p:sp>
        <p:nvSpPr>
          <p:cNvPr id="9" name="object 9"/>
          <p:cNvSpPr/>
          <p:nvPr/>
        </p:nvSpPr>
        <p:spPr>
          <a:xfrm>
            <a:off x="2798014" y="3535952"/>
            <a:ext cx="1383665" cy="432434"/>
          </a:xfrm>
          <a:custGeom>
            <a:avLst/>
            <a:gdLst/>
            <a:ahLst/>
            <a:cxnLst/>
            <a:rect l="l" t="t" r="r" b="b"/>
            <a:pathLst>
              <a:path w="1383664" h="432435">
                <a:moveTo>
                  <a:pt x="1311203" y="0"/>
                </a:moveTo>
                <a:lnTo>
                  <a:pt x="71917" y="0"/>
                </a:lnTo>
                <a:lnTo>
                  <a:pt x="43925" y="5655"/>
                </a:lnTo>
                <a:lnTo>
                  <a:pt x="21065" y="21077"/>
                </a:lnTo>
                <a:lnTo>
                  <a:pt x="5652" y="43950"/>
                </a:lnTo>
                <a:lnTo>
                  <a:pt x="0" y="71958"/>
                </a:lnTo>
                <a:lnTo>
                  <a:pt x="0" y="359988"/>
                </a:lnTo>
                <a:lnTo>
                  <a:pt x="5652" y="388011"/>
                </a:lnTo>
                <a:lnTo>
                  <a:pt x="21065" y="410917"/>
                </a:lnTo>
                <a:lnTo>
                  <a:pt x="43925" y="426373"/>
                </a:lnTo>
                <a:lnTo>
                  <a:pt x="71917" y="432044"/>
                </a:lnTo>
                <a:lnTo>
                  <a:pt x="1311203" y="432044"/>
                </a:lnTo>
                <a:lnTo>
                  <a:pt x="1339210" y="426373"/>
                </a:lnTo>
                <a:lnTo>
                  <a:pt x="1362104" y="410917"/>
                </a:lnTo>
                <a:lnTo>
                  <a:pt x="1377551" y="388011"/>
                </a:lnTo>
                <a:lnTo>
                  <a:pt x="1383218" y="359988"/>
                </a:lnTo>
                <a:lnTo>
                  <a:pt x="1383218" y="71958"/>
                </a:lnTo>
                <a:lnTo>
                  <a:pt x="1377551" y="43950"/>
                </a:lnTo>
                <a:lnTo>
                  <a:pt x="1362104" y="21077"/>
                </a:lnTo>
                <a:lnTo>
                  <a:pt x="1339210" y="5655"/>
                </a:lnTo>
                <a:lnTo>
                  <a:pt x="1311203" y="0"/>
                </a:lnTo>
                <a:close/>
              </a:path>
            </a:pathLst>
          </a:custGeom>
          <a:solidFill>
            <a:srgbClr val="FF0000"/>
          </a:solidFill>
        </p:spPr>
        <p:txBody>
          <a:bodyPr wrap="square" lIns="0" tIns="0" rIns="0" bIns="0" rtlCol="0"/>
          <a:lstStyle/>
          <a:p>
            <a:endParaRPr/>
          </a:p>
        </p:txBody>
      </p:sp>
      <p:sp>
        <p:nvSpPr>
          <p:cNvPr id="10" name="object 10"/>
          <p:cNvSpPr/>
          <p:nvPr/>
        </p:nvSpPr>
        <p:spPr>
          <a:xfrm>
            <a:off x="2798014" y="3535952"/>
            <a:ext cx="1383665" cy="432434"/>
          </a:xfrm>
          <a:custGeom>
            <a:avLst/>
            <a:gdLst/>
            <a:ahLst/>
            <a:cxnLst/>
            <a:rect l="l" t="t" r="r" b="b"/>
            <a:pathLst>
              <a:path w="1383664" h="432435">
                <a:moveTo>
                  <a:pt x="0" y="71958"/>
                </a:moveTo>
                <a:lnTo>
                  <a:pt x="5652" y="43950"/>
                </a:lnTo>
                <a:lnTo>
                  <a:pt x="21065" y="21077"/>
                </a:lnTo>
                <a:lnTo>
                  <a:pt x="43925" y="5655"/>
                </a:lnTo>
                <a:lnTo>
                  <a:pt x="71917" y="0"/>
                </a:lnTo>
                <a:lnTo>
                  <a:pt x="1311203" y="0"/>
                </a:lnTo>
                <a:lnTo>
                  <a:pt x="1339210" y="5655"/>
                </a:lnTo>
                <a:lnTo>
                  <a:pt x="1362104" y="21077"/>
                </a:lnTo>
                <a:lnTo>
                  <a:pt x="1377551" y="43950"/>
                </a:lnTo>
                <a:lnTo>
                  <a:pt x="1383218" y="71958"/>
                </a:lnTo>
                <a:lnTo>
                  <a:pt x="1383218" y="359988"/>
                </a:lnTo>
                <a:lnTo>
                  <a:pt x="1377551" y="388011"/>
                </a:lnTo>
                <a:lnTo>
                  <a:pt x="1362104" y="410917"/>
                </a:lnTo>
                <a:lnTo>
                  <a:pt x="1339210" y="426373"/>
                </a:lnTo>
                <a:lnTo>
                  <a:pt x="1311203" y="432044"/>
                </a:lnTo>
                <a:lnTo>
                  <a:pt x="71917" y="432044"/>
                </a:lnTo>
                <a:lnTo>
                  <a:pt x="43925" y="426373"/>
                </a:lnTo>
                <a:lnTo>
                  <a:pt x="21065" y="410917"/>
                </a:lnTo>
                <a:lnTo>
                  <a:pt x="5652" y="388011"/>
                </a:lnTo>
                <a:lnTo>
                  <a:pt x="0" y="359988"/>
                </a:lnTo>
                <a:lnTo>
                  <a:pt x="0" y="71958"/>
                </a:lnTo>
                <a:close/>
              </a:path>
            </a:pathLst>
          </a:custGeom>
          <a:ln w="21967">
            <a:solidFill>
              <a:srgbClr val="385D89"/>
            </a:solidFill>
          </a:ln>
        </p:spPr>
        <p:txBody>
          <a:bodyPr wrap="square" lIns="0" tIns="0" rIns="0" bIns="0" rtlCol="0"/>
          <a:lstStyle/>
          <a:p>
            <a:endParaRPr/>
          </a:p>
        </p:txBody>
      </p:sp>
      <p:sp>
        <p:nvSpPr>
          <p:cNvPr id="11" name="object 11"/>
          <p:cNvSpPr/>
          <p:nvPr/>
        </p:nvSpPr>
        <p:spPr>
          <a:xfrm>
            <a:off x="6486597" y="4114451"/>
            <a:ext cx="951865" cy="864235"/>
          </a:xfrm>
          <a:custGeom>
            <a:avLst/>
            <a:gdLst/>
            <a:ahLst/>
            <a:cxnLst/>
            <a:rect l="l" t="t" r="r" b="b"/>
            <a:pathLst>
              <a:path w="951865" h="864235">
                <a:moveTo>
                  <a:pt x="807389" y="0"/>
                </a:moveTo>
                <a:lnTo>
                  <a:pt x="143932" y="0"/>
                </a:lnTo>
                <a:lnTo>
                  <a:pt x="98424" y="7338"/>
                </a:lnTo>
                <a:lnTo>
                  <a:pt x="58911" y="27775"/>
                </a:lnTo>
                <a:lnTo>
                  <a:pt x="27760" y="58945"/>
                </a:lnTo>
                <a:lnTo>
                  <a:pt x="7334" y="98480"/>
                </a:lnTo>
                <a:lnTo>
                  <a:pt x="0" y="144014"/>
                </a:lnTo>
                <a:lnTo>
                  <a:pt x="0" y="720073"/>
                </a:lnTo>
                <a:lnTo>
                  <a:pt x="7334" y="765570"/>
                </a:lnTo>
                <a:lnTo>
                  <a:pt x="27760" y="805100"/>
                </a:lnTo>
                <a:lnTo>
                  <a:pt x="58911" y="836284"/>
                </a:lnTo>
                <a:lnTo>
                  <a:pt x="98424" y="856740"/>
                </a:lnTo>
                <a:lnTo>
                  <a:pt x="143932" y="864088"/>
                </a:lnTo>
                <a:lnTo>
                  <a:pt x="807389" y="864088"/>
                </a:lnTo>
                <a:lnTo>
                  <a:pt x="852908" y="856740"/>
                </a:lnTo>
                <a:lnTo>
                  <a:pt x="892444" y="836284"/>
                </a:lnTo>
                <a:lnTo>
                  <a:pt x="923625" y="805100"/>
                </a:lnTo>
                <a:lnTo>
                  <a:pt x="944075" y="765570"/>
                </a:lnTo>
                <a:lnTo>
                  <a:pt x="951420" y="720073"/>
                </a:lnTo>
                <a:lnTo>
                  <a:pt x="951420" y="144014"/>
                </a:lnTo>
                <a:lnTo>
                  <a:pt x="944075" y="98480"/>
                </a:lnTo>
                <a:lnTo>
                  <a:pt x="923625" y="58945"/>
                </a:lnTo>
                <a:lnTo>
                  <a:pt x="892444" y="27775"/>
                </a:lnTo>
                <a:lnTo>
                  <a:pt x="852908" y="7338"/>
                </a:lnTo>
                <a:lnTo>
                  <a:pt x="807389" y="0"/>
                </a:lnTo>
                <a:close/>
              </a:path>
            </a:pathLst>
          </a:custGeom>
          <a:solidFill>
            <a:srgbClr val="B7DEE8"/>
          </a:solidFill>
        </p:spPr>
        <p:txBody>
          <a:bodyPr wrap="square" lIns="0" tIns="0" rIns="0" bIns="0" rtlCol="0"/>
          <a:lstStyle/>
          <a:p>
            <a:endParaRPr/>
          </a:p>
        </p:txBody>
      </p:sp>
      <p:sp>
        <p:nvSpPr>
          <p:cNvPr id="12" name="object 12"/>
          <p:cNvSpPr/>
          <p:nvPr/>
        </p:nvSpPr>
        <p:spPr>
          <a:xfrm>
            <a:off x="6486597" y="4114451"/>
            <a:ext cx="951865" cy="864235"/>
          </a:xfrm>
          <a:custGeom>
            <a:avLst/>
            <a:gdLst/>
            <a:ahLst/>
            <a:cxnLst/>
            <a:rect l="l" t="t" r="r" b="b"/>
            <a:pathLst>
              <a:path w="951865" h="864235">
                <a:moveTo>
                  <a:pt x="0" y="144014"/>
                </a:moveTo>
                <a:lnTo>
                  <a:pt x="7334" y="98480"/>
                </a:lnTo>
                <a:lnTo>
                  <a:pt x="27760" y="58945"/>
                </a:lnTo>
                <a:lnTo>
                  <a:pt x="58911" y="27775"/>
                </a:lnTo>
                <a:lnTo>
                  <a:pt x="98424" y="7338"/>
                </a:lnTo>
                <a:lnTo>
                  <a:pt x="143932" y="0"/>
                </a:lnTo>
                <a:lnTo>
                  <a:pt x="807389" y="0"/>
                </a:lnTo>
                <a:lnTo>
                  <a:pt x="852908" y="7338"/>
                </a:lnTo>
                <a:lnTo>
                  <a:pt x="892444" y="27775"/>
                </a:lnTo>
                <a:lnTo>
                  <a:pt x="923625" y="58945"/>
                </a:lnTo>
                <a:lnTo>
                  <a:pt x="944075" y="98480"/>
                </a:lnTo>
                <a:lnTo>
                  <a:pt x="951420" y="144014"/>
                </a:lnTo>
                <a:lnTo>
                  <a:pt x="951420" y="720073"/>
                </a:lnTo>
                <a:lnTo>
                  <a:pt x="944075" y="765570"/>
                </a:lnTo>
                <a:lnTo>
                  <a:pt x="923625" y="805100"/>
                </a:lnTo>
                <a:lnTo>
                  <a:pt x="892444" y="836284"/>
                </a:lnTo>
                <a:lnTo>
                  <a:pt x="852908" y="856740"/>
                </a:lnTo>
                <a:lnTo>
                  <a:pt x="807389" y="864088"/>
                </a:lnTo>
                <a:lnTo>
                  <a:pt x="143932" y="864088"/>
                </a:lnTo>
                <a:lnTo>
                  <a:pt x="98424" y="856740"/>
                </a:lnTo>
                <a:lnTo>
                  <a:pt x="58911" y="836284"/>
                </a:lnTo>
                <a:lnTo>
                  <a:pt x="27760" y="805100"/>
                </a:lnTo>
                <a:lnTo>
                  <a:pt x="7334" y="765570"/>
                </a:lnTo>
                <a:lnTo>
                  <a:pt x="0" y="720073"/>
                </a:lnTo>
                <a:lnTo>
                  <a:pt x="0" y="144014"/>
                </a:lnTo>
                <a:close/>
              </a:path>
            </a:pathLst>
          </a:custGeom>
          <a:ln w="21962">
            <a:solidFill>
              <a:srgbClr val="385D89"/>
            </a:solidFill>
          </a:ln>
        </p:spPr>
        <p:txBody>
          <a:bodyPr wrap="square" lIns="0" tIns="0" rIns="0" bIns="0" rtlCol="0"/>
          <a:lstStyle/>
          <a:p>
            <a:endParaRPr/>
          </a:p>
        </p:txBody>
      </p:sp>
      <p:sp>
        <p:nvSpPr>
          <p:cNvPr id="13" name="object 13"/>
          <p:cNvSpPr txBox="1"/>
          <p:nvPr/>
        </p:nvSpPr>
        <p:spPr>
          <a:xfrm>
            <a:off x="6600962" y="4318452"/>
            <a:ext cx="714375" cy="400050"/>
          </a:xfrm>
          <a:prstGeom prst="rect">
            <a:avLst/>
          </a:prstGeom>
        </p:spPr>
        <p:txBody>
          <a:bodyPr vert="horz" wrap="square" lIns="0" tIns="0" rIns="0" bIns="0" rtlCol="0">
            <a:spAutoFit/>
          </a:bodyPr>
          <a:lstStyle/>
          <a:p>
            <a:pPr>
              <a:lnSpc>
                <a:spcPct val="100000"/>
              </a:lnSpc>
            </a:pPr>
            <a:r>
              <a:rPr sz="850" dirty="0">
                <a:latin typeface="Calibri"/>
                <a:cs typeface="Calibri"/>
              </a:rPr>
              <a:t>CO</a:t>
            </a:r>
            <a:r>
              <a:rPr sz="850" spc="25" dirty="0">
                <a:latin typeface="Calibri"/>
                <a:cs typeface="Calibri"/>
              </a:rPr>
              <a:t>N</a:t>
            </a:r>
            <a:r>
              <a:rPr sz="850" spc="-15" dirty="0">
                <a:latin typeface="Calibri"/>
                <a:cs typeface="Calibri"/>
              </a:rPr>
              <a:t>T</a:t>
            </a:r>
            <a:r>
              <a:rPr sz="850" spc="-5" dirty="0">
                <a:latin typeface="Calibri"/>
                <a:cs typeface="Calibri"/>
              </a:rPr>
              <a:t>R</a:t>
            </a:r>
            <a:r>
              <a:rPr sz="850" spc="20" dirty="0">
                <a:latin typeface="Calibri"/>
                <a:cs typeface="Calibri"/>
              </a:rPr>
              <a:t>A</a:t>
            </a:r>
            <a:r>
              <a:rPr sz="850" dirty="0">
                <a:latin typeface="Calibri"/>
                <a:cs typeface="Calibri"/>
              </a:rPr>
              <a:t>C</a:t>
            </a:r>
            <a:r>
              <a:rPr sz="850" spc="5" dirty="0">
                <a:latin typeface="Calibri"/>
                <a:cs typeface="Calibri"/>
              </a:rPr>
              <a:t>T</a:t>
            </a:r>
            <a:r>
              <a:rPr sz="850" spc="-100" dirty="0">
                <a:latin typeface="Calibri"/>
                <a:cs typeface="Calibri"/>
              </a:rPr>
              <a:t> </a:t>
            </a:r>
            <a:r>
              <a:rPr sz="850" spc="30" dirty="0">
                <a:latin typeface="Calibri"/>
                <a:cs typeface="Calibri"/>
              </a:rPr>
              <a:t>i</a:t>
            </a:r>
            <a:r>
              <a:rPr sz="850" spc="5" dirty="0">
                <a:latin typeface="Calibri"/>
                <a:cs typeface="Calibri"/>
              </a:rPr>
              <a:t>s</a:t>
            </a:r>
            <a:endParaRPr sz="850">
              <a:latin typeface="Calibri"/>
              <a:cs typeface="Calibri"/>
            </a:endParaRPr>
          </a:p>
          <a:p>
            <a:pPr>
              <a:lnSpc>
                <a:spcPct val="102000"/>
              </a:lnSpc>
            </a:pPr>
            <a:r>
              <a:rPr sz="850" spc="15" dirty="0">
                <a:latin typeface="Calibri"/>
                <a:cs typeface="Calibri"/>
              </a:rPr>
              <a:t>signed</a:t>
            </a:r>
            <a:r>
              <a:rPr sz="850" spc="-100" dirty="0">
                <a:latin typeface="Calibri"/>
                <a:cs typeface="Calibri"/>
              </a:rPr>
              <a:t> </a:t>
            </a:r>
            <a:r>
              <a:rPr sz="850" spc="5" dirty="0">
                <a:latin typeface="Calibri"/>
                <a:cs typeface="Calibri"/>
              </a:rPr>
              <a:t>by</a:t>
            </a:r>
            <a:r>
              <a:rPr sz="850" spc="-95" dirty="0">
                <a:latin typeface="Calibri"/>
                <a:cs typeface="Calibri"/>
              </a:rPr>
              <a:t> </a:t>
            </a:r>
            <a:r>
              <a:rPr sz="850" spc="10" dirty="0">
                <a:latin typeface="Calibri"/>
                <a:cs typeface="Calibri"/>
              </a:rPr>
              <a:t>all</a:t>
            </a:r>
            <a:r>
              <a:rPr sz="850" spc="-65" dirty="0">
                <a:latin typeface="Calibri"/>
                <a:cs typeface="Calibri"/>
              </a:rPr>
              <a:t> </a:t>
            </a:r>
            <a:r>
              <a:rPr sz="850" spc="5" dirty="0">
                <a:latin typeface="Calibri"/>
                <a:cs typeface="Calibri"/>
              </a:rPr>
              <a:t>the  beneficiaries</a:t>
            </a:r>
            <a:endParaRPr sz="850">
              <a:latin typeface="Calibri"/>
              <a:cs typeface="Calibri"/>
            </a:endParaRPr>
          </a:p>
        </p:txBody>
      </p:sp>
      <p:sp>
        <p:nvSpPr>
          <p:cNvPr id="14" name="object 14"/>
          <p:cNvSpPr/>
          <p:nvPr/>
        </p:nvSpPr>
        <p:spPr>
          <a:xfrm>
            <a:off x="4176549" y="3737377"/>
            <a:ext cx="2782570" cy="402590"/>
          </a:xfrm>
          <a:custGeom>
            <a:avLst/>
            <a:gdLst/>
            <a:ahLst/>
            <a:cxnLst/>
            <a:rect l="l" t="t" r="r" b="b"/>
            <a:pathLst>
              <a:path w="2782570" h="402589">
                <a:moveTo>
                  <a:pt x="2739832" y="371616"/>
                </a:moveTo>
                <a:lnTo>
                  <a:pt x="2698617" y="388986"/>
                </a:lnTo>
                <a:lnTo>
                  <a:pt x="2696861" y="393282"/>
                </a:lnTo>
                <a:lnTo>
                  <a:pt x="2699984" y="400702"/>
                </a:lnTo>
                <a:lnTo>
                  <a:pt x="2704277" y="402460"/>
                </a:lnTo>
                <a:lnTo>
                  <a:pt x="2708083" y="400897"/>
                </a:lnTo>
                <a:lnTo>
                  <a:pt x="2769297" y="375121"/>
                </a:lnTo>
                <a:lnTo>
                  <a:pt x="2766729" y="375121"/>
                </a:lnTo>
                <a:lnTo>
                  <a:pt x="2739832" y="371616"/>
                </a:lnTo>
                <a:close/>
              </a:path>
              <a:path w="2782570" h="402589">
                <a:moveTo>
                  <a:pt x="2753258" y="365957"/>
                </a:moveTo>
                <a:lnTo>
                  <a:pt x="2739832" y="371616"/>
                </a:lnTo>
                <a:lnTo>
                  <a:pt x="2766729" y="375121"/>
                </a:lnTo>
                <a:lnTo>
                  <a:pt x="2766926" y="373657"/>
                </a:lnTo>
                <a:lnTo>
                  <a:pt x="2763216" y="373657"/>
                </a:lnTo>
                <a:lnTo>
                  <a:pt x="2753258" y="365957"/>
                </a:lnTo>
                <a:close/>
              </a:path>
              <a:path w="2782570" h="402589">
                <a:moveTo>
                  <a:pt x="2715304" y="318101"/>
                </a:moveTo>
                <a:lnTo>
                  <a:pt x="2710718" y="318687"/>
                </a:lnTo>
                <a:lnTo>
                  <a:pt x="2708278" y="321909"/>
                </a:lnTo>
                <a:lnTo>
                  <a:pt x="2705741" y="325131"/>
                </a:lnTo>
                <a:lnTo>
                  <a:pt x="2706326" y="329720"/>
                </a:lnTo>
                <a:lnTo>
                  <a:pt x="2709547" y="332161"/>
                </a:lnTo>
                <a:lnTo>
                  <a:pt x="2741756" y="357064"/>
                </a:lnTo>
                <a:lnTo>
                  <a:pt x="2768681" y="360573"/>
                </a:lnTo>
                <a:lnTo>
                  <a:pt x="2766729" y="375121"/>
                </a:lnTo>
                <a:lnTo>
                  <a:pt x="2769297" y="375121"/>
                </a:lnTo>
                <a:lnTo>
                  <a:pt x="2782050" y="369751"/>
                </a:lnTo>
                <a:lnTo>
                  <a:pt x="2718524" y="320640"/>
                </a:lnTo>
                <a:lnTo>
                  <a:pt x="2715304" y="318101"/>
                </a:lnTo>
                <a:close/>
              </a:path>
              <a:path w="2782570" h="402589">
                <a:moveTo>
                  <a:pt x="2764875" y="361062"/>
                </a:moveTo>
                <a:lnTo>
                  <a:pt x="2753258" y="365957"/>
                </a:lnTo>
                <a:lnTo>
                  <a:pt x="2763216" y="373657"/>
                </a:lnTo>
                <a:lnTo>
                  <a:pt x="2764875" y="361062"/>
                </a:lnTo>
                <a:close/>
              </a:path>
              <a:path w="2782570" h="402589">
                <a:moveTo>
                  <a:pt x="2768615" y="361062"/>
                </a:moveTo>
                <a:lnTo>
                  <a:pt x="2764875" y="361062"/>
                </a:lnTo>
                <a:lnTo>
                  <a:pt x="2763216" y="373657"/>
                </a:lnTo>
                <a:lnTo>
                  <a:pt x="2766926" y="373657"/>
                </a:lnTo>
                <a:lnTo>
                  <a:pt x="2768615" y="361062"/>
                </a:lnTo>
                <a:close/>
              </a:path>
              <a:path w="2782570" h="402589">
                <a:moveTo>
                  <a:pt x="1951" y="0"/>
                </a:moveTo>
                <a:lnTo>
                  <a:pt x="0" y="14547"/>
                </a:lnTo>
                <a:lnTo>
                  <a:pt x="2739832" y="371616"/>
                </a:lnTo>
                <a:lnTo>
                  <a:pt x="2753258" y="365957"/>
                </a:lnTo>
                <a:lnTo>
                  <a:pt x="2741756" y="357064"/>
                </a:lnTo>
                <a:lnTo>
                  <a:pt x="1951" y="0"/>
                </a:lnTo>
                <a:close/>
              </a:path>
              <a:path w="2782570" h="402589">
                <a:moveTo>
                  <a:pt x="2741756" y="357064"/>
                </a:moveTo>
                <a:lnTo>
                  <a:pt x="2753258" y="365957"/>
                </a:lnTo>
                <a:lnTo>
                  <a:pt x="2764875" y="361062"/>
                </a:lnTo>
                <a:lnTo>
                  <a:pt x="2768615" y="361062"/>
                </a:lnTo>
                <a:lnTo>
                  <a:pt x="2768681" y="360573"/>
                </a:lnTo>
                <a:lnTo>
                  <a:pt x="2741756" y="357064"/>
                </a:lnTo>
                <a:close/>
              </a:path>
            </a:pathLst>
          </a:custGeom>
          <a:solidFill>
            <a:srgbClr val="497DBA"/>
          </a:solidFill>
        </p:spPr>
        <p:txBody>
          <a:bodyPr wrap="square" lIns="0" tIns="0" rIns="0" bIns="0" rtlCol="0"/>
          <a:lstStyle/>
          <a:p>
            <a:endParaRPr/>
          </a:p>
        </p:txBody>
      </p:sp>
      <p:sp>
        <p:nvSpPr>
          <p:cNvPr id="15" name="object 15"/>
          <p:cNvSpPr/>
          <p:nvPr/>
        </p:nvSpPr>
        <p:spPr>
          <a:xfrm>
            <a:off x="4192162" y="4500314"/>
            <a:ext cx="2291080" cy="85090"/>
          </a:xfrm>
          <a:custGeom>
            <a:avLst/>
            <a:gdLst/>
            <a:ahLst/>
            <a:cxnLst/>
            <a:rect l="l" t="t" r="r" b="b"/>
            <a:pathLst>
              <a:path w="2291079" h="85089">
                <a:moveTo>
                  <a:pt x="2261703" y="42472"/>
                </a:moveTo>
                <a:lnTo>
                  <a:pt x="2210514" y="72349"/>
                </a:lnTo>
                <a:lnTo>
                  <a:pt x="2209344" y="76840"/>
                </a:lnTo>
                <a:lnTo>
                  <a:pt x="2213442" y="83870"/>
                </a:lnTo>
                <a:lnTo>
                  <a:pt x="2217833" y="85041"/>
                </a:lnTo>
                <a:lnTo>
                  <a:pt x="2278188" y="49794"/>
                </a:lnTo>
                <a:lnTo>
                  <a:pt x="2276284" y="49794"/>
                </a:lnTo>
                <a:lnTo>
                  <a:pt x="2276284" y="48818"/>
                </a:lnTo>
                <a:lnTo>
                  <a:pt x="2272576" y="48818"/>
                </a:lnTo>
                <a:lnTo>
                  <a:pt x="2261703" y="42472"/>
                </a:lnTo>
                <a:close/>
              </a:path>
              <a:path w="2291079" h="85089">
                <a:moveTo>
                  <a:pt x="2249157" y="35149"/>
                </a:moveTo>
                <a:lnTo>
                  <a:pt x="0" y="35149"/>
                </a:lnTo>
                <a:lnTo>
                  <a:pt x="0" y="49794"/>
                </a:lnTo>
                <a:lnTo>
                  <a:pt x="2249157" y="49794"/>
                </a:lnTo>
                <a:lnTo>
                  <a:pt x="2261703" y="42472"/>
                </a:lnTo>
                <a:lnTo>
                  <a:pt x="2249157" y="35149"/>
                </a:lnTo>
                <a:close/>
              </a:path>
              <a:path w="2291079" h="85089">
                <a:moveTo>
                  <a:pt x="2278188" y="35149"/>
                </a:moveTo>
                <a:lnTo>
                  <a:pt x="2276284" y="35149"/>
                </a:lnTo>
                <a:lnTo>
                  <a:pt x="2276284" y="49794"/>
                </a:lnTo>
                <a:lnTo>
                  <a:pt x="2278188" y="49794"/>
                </a:lnTo>
                <a:lnTo>
                  <a:pt x="2290727" y="42472"/>
                </a:lnTo>
                <a:lnTo>
                  <a:pt x="2278188" y="35149"/>
                </a:lnTo>
                <a:close/>
              </a:path>
              <a:path w="2291079" h="85089">
                <a:moveTo>
                  <a:pt x="2272576" y="36125"/>
                </a:moveTo>
                <a:lnTo>
                  <a:pt x="2261703" y="42472"/>
                </a:lnTo>
                <a:lnTo>
                  <a:pt x="2272576" y="48818"/>
                </a:lnTo>
                <a:lnTo>
                  <a:pt x="2272576" y="36125"/>
                </a:lnTo>
                <a:close/>
              </a:path>
              <a:path w="2291079" h="85089">
                <a:moveTo>
                  <a:pt x="2276284" y="36125"/>
                </a:moveTo>
                <a:lnTo>
                  <a:pt x="2272576" y="36125"/>
                </a:lnTo>
                <a:lnTo>
                  <a:pt x="2272576" y="48818"/>
                </a:lnTo>
                <a:lnTo>
                  <a:pt x="2276284" y="48818"/>
                </a:lnTo>
                <a:lnTo>
                  <a:pt x="2276284" y="36125"/>
                </a:lnTo>
                <a:close/>
              </a:path>
              <a:path w="2291079" h="85089">
                <a:moveTo>
                  <a:pt x="2217833" y="0"/>
                </a:moveTo>
                <a:lnTo>
                  <a:pt x="2213442" y="1171"/>
                </a:lnTo>
                <a:lnTo>
                  <a:pt x="2211393" y="4588"/>
                </a:lnTo>
                <a:lnTo>
                  <a:pt x="2209344" y="8103"/>
                </a:lnTo>
                <a:lnTo>
                  <a:pt x="2210514" y="12595"/>
                </a:lnTo>
                <a:lnTo>
                  <a:pt x="2261703" y="42472"/>
                </a:lnTo>
                <a:lnTo>
                  <a:pt x="2272576" y="36125"/>
                </a:lnTo>
                <a:lnTo>
                  <a:pt x="2276284" y="36125"/>
                </a:lnTo>
                <a:lnTo>
                  <a:pt x="2276284" y="35149"/>
                </a:lnTo>
                <a:lnTo>
                  <a:pt x="2278188" y="35149"/>
                </a:lnTo>
                <a:lnTo>
                  <a:pt x="2221346" y="1952"/>
                </a:lnTo>
                <a:lnTo>
                  <a:pt x="2217833" y="0"/>
                </a:lnTo>
                <a:close/>
              </a:path>
            </a:pathLst>
          </a:custGeom>
          <a:solidFill>
            <a:srgbClr val="497DBA"/>
          </a:solidFill>
        </p:spPr>
        <p:txBody>
          <a:bodyPr wrap="square" lIns="0" tIns="0" rIns="0" bIns="0" rtlCol="0"/>
          <a:lstStyle/>
          <a:p>
            <a:endParaRPr/>
          </a:p>
        </p:txBody>
      </p:sp>
      <p:sp>
        <p:nvSpPr>
          <p:cNvPr id="16" name="object 16"/>
          <p:cNvSpPr/>
          <p:nvPr/>
        </p:nvSpPr>
        <p:spPr>
          <a:xfrm>
            <a:off x="4213532" y="4938314"/>
            <a:ext cx="2745105" cy="267335"/>
          </a:xfrm>
          <a:custGeom>
            <a:avLst/>
            <a:gdLst/>
            <a:ahLst/>
            <a:cxnLst/>
            <a:rect l="l" t="t" r="r" b="b"/>
            <a:pathLst>
              <a:path w="2745104" h="267335">
                <a:moveTo>
                  <a:pt x="2702944" y="32570"/>
                </a:moveTo>
                <a:lnTo>
                  <a:pt x="0" y="252577"/>
                </a:lnTo>
                <a:lnTo>
                  <a:pt x="1170" y="267174"/>
                </a:lnTo>
                <a:lnTo>
                  <a:pt x="2704223" y="47206"/>
                </a:lnTo>
                <a:lnTo>
                  <a:pt x="2716152" y="38893"/>
                </a:lnTo>
                <a:lnTo>
                  <a:pt x="2702944" y="32570"/>
                </a:lnTo>
                <a:close/>
              </a:path>
              <a:path w="2745104" h="267335">
                <a:moveTo>
                  <a:pt x="2732253" y="30365"/>
                </a:moveTo>
                <a:lnTo>
                  <a:pt x="2730039" y="30365"/>
                </a:lnTo>
                <a:lnTo>
                  <a:pt x="2731210" y="45010"/>
                </a:lnTo>
                <a:lnTo>
                  <a:pt x="2704223" y="47206"/>
                </a:lnTo>
                <a:lnTo>
                  <a:pt x="2667489" y="72837"/>
                </a:lnTo>
                <a:lnTo>
                  <a:pt x="2666708" y="77426"/>
                </a:lnTo>
                <a:lnTo>
                  <a:pt x="2671392" y="84065"/>
                </a:lnTo>
                <a:lnTo>
                  <a:pt x="2675881" y="84846"/>
                </a:lnTo>
                <a:lnTo>
                  <a:pt x="2745066" y="36516"/>
                </a:lnTo>
                <a:lnTo>
                  <a:pt x="2732253" y="30365"/>
                </a:lnTo>
                <a:close/>
              </a:path>
              <a:path w="2745104" h="267335">
                <a:moveTo>
                  <a:pt x="2716152" y="38893"/>
                </a:moveTo>
                <a:lnTo>
                  <a:pt x="2704223" y="47206"/>
                </a:lnTo>
                <a:lnTo>
                  <a:pt x="2731210" y="45010"/>
                </a:lnTo>
                <a:lnTo>
                  <a:pt x="2731155" y="44327"/>
                </a:lnTo>
                <a:lnTo>
                  <a:pt x="2727502" y="44327"/>
                </a:lnTo>
                <a:lnTo>
                  <a:pt x="2716152" y="38893"/>
                </a:lnTo>
                <a:close/>
              </a:path>
              <a:path w="2745104" h="267335">
                <a:moveTo>
                  <a:pt x="2726428" y="31732"/>
                </a:moveTo>
                <a:lnTo>
                  <a:pt x="2716152" y="38893"/>
                </a:lnTo>
                <a:lnTo>
                  <a:pt x="2727502" y="44327"/>
                </a:lnTo>
                <a:lnTo>
                  <a:pt x="2726428" y="31732"/>
                </a:lnTo>
                <a:close/>
              </a:path>
              <a:path w="2745104" h="267335">
                <a:moveTo>
                  <a:pt x="2730148" y="31732"/>
                </a:moveTo>
                <a:lnTo>
                  <a:pt x="2726428" y="31732"/>
                </a:lnTo>
                <a:lnTo>
                  <a:pt x="2727502" y="44327"/>
                </a:lnTo>
                <a:lnTo>
                  <a:pt x="2731155" y="44327"/>
                </a:lnTo>
                <a:lnTo>
                  <a:pt x="2730148" y="31732"/>
                </a:lnTo>
                <a:close/>
              </a:path>
              <a:path w="2745104" h="267335">
                <a:moveTo>
                  <a:pt x="2730039" y="30365"/>
                </a:moveTo>
                <a:lnTo>
                  <a:pt x="2702944" y="32570"/>
                </a:lnTo>
                <a:lnTo>
                  <a:pt x="2716152" y="38893"/>
                </a:lnTo>
                <a:lnTo>
                  <a:pt x="2726428" y="31732"/>
                </a:lnTo>
                <a:lnTo>
                  <a:pt x="2730148" y="31732"/>
                </a:lnTo>
                <a:lnTo>
                  <a:pt x="2730039" y="30365"/>
                </a:lnTo>
                <a:close/>
              </a:path>
              <a:path w="2745104" h="267335">
                <a:moveTo>
                  <a:pt x="2669050" y="0"/>
                </a:moveTo>
                <a:lnTo>
                  <a:pt x="2664659" y="1562"/>
                </a:lnTo>
                <a:lnTo>
                  <a:pt x="2662903" y="5272"/>
                </a:lnTo>
                <a:lnTo>
                  <a:pt x="2661146" y="8884"/>
                </a:lnTo>
                <a:lnTo>
                  <a:pt x="2662707" y="13278"/>
                </a:lnTo>
                <a:lnTo>
                  <a:pt x="2702944" y="32570"/>
                </a:lnTo>
                <a:lnTo>
                  <a:pt x="2730039" y="30365"/>
                </a:lnTo>
                <a:lnTo>
                  <a:pt x="2732253" y="30365"/>
                </a:lnTo>
                <a:lnTo>
                  <a:pt x="2669050" y="0"/>
                </a:lnTo>
                <a:close/>
              </a:path>
            </a:pathLst>
          </a:custGeom>
          <a:solidFill>
            <a:srgbClr val="497DBA"/>
          </a:solidFill>
        </p:spPr>
        <p:txBody>
          <a:bodyPr wrap="square" lIns="0" tIns="0" rIns="0" bIns="0" rtlCol="0"/>
          <a:lstStyle/>
          <a:p>
            <a:endParaRPr/>
          </a:p>
        </p:txBody>
      </p:sp>
      <p:sp>
        <p:nvSpPr>
          <p:cNvPr id="17" name="object 17"/>
          <p:cNvSpPr/>
          <p:nvPr/>
        </p:nvSpPr>
        <p:spPr>
          <a:xfrm>
            <a:off x="2805333" y="5132289"/>
            <a:ext cx="1376045" cy="432434"/>
          </a:xfrm>
          <a:custGeom>
            <a:avLst/>
            <a:gdLst/>
            <a:ahLst/>
            <a:cxnLst/>
            <a:rect l="l" t="t" r="r" b="b"/>
            <a:pathLst>
              <a:path w="1376045" h="432435">
                <a:moveTo>
                  <a:pt x="1303884" y="0"/>
                </a:moveTo>
                <a:lnTo>
                  <a:pt x="71917" y="0"/>
                </a:lnTo>
                <a:lnTo>
                  <a:pt x="43925" y="5658"/>
                </a:lnTo>
                <a:lnTo>
                  <a:pt x="21065" y="21090"/>
                </a:lnTo>
                <a:lnTo>
                  <a:pt x="5652" y="43979"/>
                </a:lnTo>
                <a:lnTo>
                  <a:pt x="0" y="72007"/>
                </a:lnTo>
                <a:lnTo>
                  <a:pt x="0" y="360036"/>
                </a:lnTo>
                <a:lnTo>
                  <a:pt x="5652" y="388064"/>
                </a:lnTo>
                <a:lnTo>
                  <a:pt x="21065" y="410953"/>
                </a:lnTo>
                <a:lnTo>
                  <a:pt x="43925" y="426385"/>
                </a:lnTo>
                <a:lnTo>
                  <a:pt x="71917" y="432044"/>
                </a:lnTo>
                <a:lnTo>
                  <a:pt x="1303884" y="432044"/>
                </a:lnTo>
                <a:lnTo>
                  <a:pt x="1331892" y="426385"/>
                </a:lnTo>
                <a:lnTo>
                  <a:pt x="1354785" y="410953"/>
                </a:lnTo>
                <a:lnTo>
                  <a:pt x="1370232" y="388064"/>
                </a:lnTo>
                <a:lnTo>
                  <a:pt x="1375899" y="360036"/>
                </a:lnTo>
                <a:lnTo>
                  <a:pt x="1375899" y="72007"/>
                </a:lnTo>
                <a:lnTo>
                  <a:pt x="1370232" y="43979"/>
                </a:lnTo>
                <a:lnTo>
                  <a:pt x="1354785" y="21090"/>
                </a:lnTo>
                <a:lnTo>
                  <a:pt x="1331892" y="5658"/>
                </a:lnTo>
                <a:lnTo>
                  <a:pt x="1303884" y="0"/>
                </a:lnTo>
                <a:close/>
              </a:path>
            </a:pathLst>
          </a:custGeom>
          <a:solidFill>
            <a:srgbClr val="FF0000"/>
          </a:solidFill>
        </p:spPr>
        <p:txBody>
          <a:bodyPr wrap="square" lIns="0" tIns="0" rIns="0" bIns="0" rtlCol="0"/>
          <a:lstStyle/>
          <a:p>
            <a:endParaRPr/>
          </a:p>
        </p:txBody>
      </p:sp>
      <p:sp>
        <p:nvSpPr>
          <p:cNvPr id="18" name="object 18"/>
          <p:cNvSpPr/>
          <p:nvPr/>
        </p:nvSpPr>
        <p:spPr>
          <a:xfrm>
            <a:off x="2805333" y="5132289"/>
            <a:ext cx="1376045" cy="432434"/>
          </a:xfrm>
          <a:custGeom>
            <a:avLst/>
            <a:gdLst/>
            <a:ahLst/>
            <a:cxnLst/>
            <a:rect l="l" t="t" r="r" b="b"/>
            <a:pathLst>
              <a:path w="1376045" h="432435">
                <a:moveTo>
                  <a:pt x="0" y="72007"/>
                </a:moveTo>
                <a:lnTo>
                  <a:pt x="5652" y="43979"/>
                </a:lnTo>
                <a:lnTo>
                  <a:pt x="21065" y="21090"/>
                </a:lnTo>
                <a:lnTo>
                  <a:pt x="43925" y="5658"/>
                </a:lnTo>
                <a:lnTo>
                  <a:pt x="71917" y="0"/>
                </a:lnTo>
                <a:lnTo>
                  <a:pt x="1303884" y="0"/>
                </a:lnTo>
                <a:lnTo>
                  <a:pt x="1331892" y="5658"/>
                </a:lnTo>
                <a:lnTo>
                  <a:pt x="1354785" y="21090"/>
                </a:lnTo>
                <a:lnTo>
                  <a:pt x="1370232" y="43979"/>
                </a:lnTo>
                <a:lnTo>
                  <a:pt x="1375899" y="72007"/>
                </a:lnTo>
                <a:lnTo>
                  <a:pt x="1375899" y="360036"/>
                </a:lnTo>
                <a:lnTo>
                  <a:pt x="1370232" y="388064"/>
                </a:lnTo>
                <a:lnTo>
                  <a:pt x="1354785" y="410953"/>
                </a:lnTo>
                <a:lnTo>
                  <a:pt x="1331892" y="426385"/>
                </a:lnTo>
                <a:lnTo>
                  <a:pt x="1303884" y="432044"/>
                </a:lnTo>
                <a:lnTo>
                  <a:pt x="71917" y="432044"/>
                </a:lnTo>
                <a:lnTo>
                  <a:pt x="43925" y="426385"/>
                </a:lnTo>
                <a:lnTo>
                  <a:pt x="21065" y="410953"/>
                </a:lnTo>
                <a:lnTo>
                  <a:pt x="5652" y="388064"/>
                </a:lnTo>
                <a:lnTo>
                  <a:pt x="0" y="360036"/>
                </a:lnTo>
                <a:lnTo>
                  <a:pt x="0" y="72007"/>
                </a:lnTo>
                <a:close/>
              </a:path>
            </a:pathLst>
          </a:custGeom>
          <a:ln w="21967">
            <a:solidFill>
              <a:srgbClr val="385D89"/>
            </a:solidFill>
          </a:ln>
        </p:spPr>
        <p:txBody>
          <a:bodyPr wrap="square" lIns="0" tIns="0" rIns="0" bIns="0" rtlCol="0"/>
          <a:lstStyle/>
          <a:p>
            <a:endParaRPr/>
          </a:p>
        </p:txBody>
      </p:sp>
      <p:sp>
        <p:nvSpPr>
          <p:cNvPr id="19" name="object 19"/>
          <p:cNvSpPr txBox="1"/>
          <p:nvPr/>
        </p:nvSpPr>
        <p:spPr>
          <a:xfrm>
            <a:off x="6054799" y="3089262"/>
            <a:ext cx="1888489" cy="718185"/>
          </a:xfrm>
          <a:prstGeom prst="rect">
            <a:avLst/>
          </a:prstGeom>
          <a:solidFill>
            <a:srgbClr val="FFFFFF"/>
          </a:solidFill>
          <a:ln w="7329">
            <a:solidFill>
              <a:srgbClr val="BBBBBB"/>
            </a:solidFill>
          </a:ln>
        </p:spPr>
        <p:txBody>
          <a:bodyPr vert="horz" wrap="square" lIns="0" tIns="20955" rIns="0" bIns="0" rtlCol="0">
            <a:spAutoFit/>
          </a:bodyPr>
          <a:lstStyle/>
          <a:p>
            <a:pPr marL="67945" marR="61594">
              <a:lnSpc>
                <a:spcPct val="102000"/>
              </a:lnSpc>
              <a:spcBef>
                <a:spcPts val="165"/>
              </a:spcBef>
            </a:pPr>
            <a:r>
              <a:rPr sz="850" spc="20" dirty="0">
                <a:latin typeface="Calibri"/>
                <a:cs typeface="Calibri"/>
              </a:rPr>
              <a:t>All</a:t>
            </a:r>
            <a:r>
              <a:rPr sz="850" spc="-60" dirty="0">
                <a:latin typeface="Calibri"/>
                <a:cs typeface="Calibri"/>
              </a:rPr>
              <a:t> </a:t>
            </a:r>
            <a:r>
              <a:rPr sz="850" spc="5" dirty="0">
                <a:latin typeface="Calibri"/>
                <a:cs typeface="Calibri"/>
              </a:rPr>
              <a:t>the</a:t>
            </a:r>
            <a:r>
              <a:rPr sz="850" spc="-60" dirty="0">
                <a:latin typeface="Calibri"/>
                <a:cs typeface="Calibri"/>
              </a:rPr>
              <a:t> </a:t>
            </a:r>
            <a:r>
              <a:rPr sz="850" spc="5" dirty="0">
                <a:latin typeface="Calibri"/>
                <a:cs typeface="Calibri"/>
              </a:rPr>
              <a:t>signatory</a:t>
            </a:r>
            <a:r>
              <a:rPr sz="850" spc="-75" dirty="0">
                <a:latin typeface="Calibri"/>
                <a:cs typeface="Calibri"/>
              </a:rPr>
              <a:t> </a:t>
            </a:r>
            <a:r>
              <a:rPr sz="850" spc="-5" dirty="0">
                <a:latin typeface="Calibri"/>
                <a:cs typeface="Calibri"/>
              </a:rPr>
              <a:t>LEFs</a:t>
            </a:r>
            <a:r>
              <a:rPr sz="850" spc="-80" dirty="0">
                <a:latin typeface="Calibri"/>
                <a:cs typeface="Calibri"/>
              </a:rPr>
              <a:t> </a:t>
            </a:r>
            <a:r>
              <a:rPr sz="850" spc="-5" dirty="0">
                <a:latin typeface="Calibri"/>
                <a:cs typeface="Calibri"/>
              </a:rPr>
              <a:t>are</a:t>
            </a:r>
            <a:r>
              <a:rPr sz="850" dirty="0">
                <a:latin typeface="Calibri"/>
                <a:cs typeface="Calibri"/>
              </a:rPr>
              <a:t> </a:t>
            </a:r>
            <a:r>
              <a:rPr sz="850" spc="15" dirty="0">
                <a:latin typeface="Calibri"/>
                <a:cs typeface="Calibri"/>
              </a:rPr>
              <a:t>entered</a:t>
            </a:r>
            <a:r>
              <a:rPr sz="850" spc="-80" dirty="0">
                <a:latin typeface="Calibri"/>
                <a:cs typeface="Calibri"/>
              </a:rPr>
              <a:t> </a:t>
            </a:r>
            <a:r>
              <a:rPr sz="850" spc="20" dirty="0">
                <a:latin typeface="Calibri"/>
                <a:cs typeface="Calibri"/>
              </a:rPr>
              <a:t>in</a:t>
            </a:r>
            <a:r>
              <a:rPr sz="850" spc="-80" dirty="0">
                <a:latin typeface="Calibri"/>
                <a:cs typeface="Calibri"/>
              </a:rPr>
              <a:t> </a:t>
            </a:r>
            <a:r>
              <a:rPr sz="850" spc="5" dirty="0">
                <a:latin typeface="Calibri"/>
                <a:cs typeface="Calibri"/>
              </a:rPr>
              <a:t>the  </a:t>
            </a:r>
            <a:r>
              <a:rPr sz="850" spc="10" dirty="0">
                <a:latin typeface="Calibri"/>
                <a:cs typeface="Calibri"/>
              </a:rPr>
              <a:t>system.</a:t>
            </a:r>
            <a:endParaRPr sz="850">
              <a:latin typeface="Calibri"/>
              <a:cs typeface="Calibri"/>
            </a:endParaRPr>
          </a:p>
        </p:txBody>
      </p:sp>
      <p:sp>
        <p:nvSpPr>
          <p:cNvPr id="20" name="object 20"/>
          <p:cNvSpPr/>
          <p:nvPr/>
        </p:nvSpPr>
        <p:spPr>
          <a:xfrm>
            <a:off x="975630" y="5469137"/>
            <a:ext cx="1003300" cy="359410"/>
          </a:xfrm>
          <a:custGeom>
            <a:avLst/>
            <a:gdLst/>
            <a:ahLst/>
            <a:cxnLst/>
            <a:rect l="l" t="t" r="r" b="b"/>
            <a:pathLst>
              <a:path w="1003300" h="359410">
                <a:moveTo>
                  <a:pt x="942881" y="0"/>
                </a:moveTo>
                <a:lnTo>
                  <a:pt x="59768" y="0"/>
                </a:lnTo>
                <a:lnTo>
                  <a:pt x="36502" y="4699"/>
                </a:lnTo>
                <a:lnTo>
                  <a:pt x="17504" y="17514"/>
                </a:lnTo>
                <a:lnTo>
                  <a:pt x="4696" y="36523"/>
                </a:lnTo>
                <a:lnTo>
                  <a:pt x="0" y="59802"/>
                </a:lnTo>
                <a:lnTo>
                  <a:pt x="0" y="299013"/>
                </a:lnTo>
                <a:lnTo>
                  <a:pt x="4696" y="322292"/>
                </a:lnTo>
                <a:lnTo>
                  <a:pt x="17504" y="341301"/>
                </a:lnTo>
                <a:lnTo>
                  <a:pt x="36502" y="354117"/>
                </a:lnTo>
                <a:lnTo>
                  <a:pt x="59768" y="358816"/>
                </a:lnTo>
                <a:lnTo>
                  <a:pt x="942881" y="358816"/>
                </a:lnTo>
                <a:lnTo>
                  <a:pt x="966142" y="354117"/>
                </a:lnTo>
                <a:lnTo>
                  <a:pt x="985158" y="341301"/>
                </a:lnTo>
                <a:lnTo>
                  <a:pt x="997990" y="322292"/>
                </a:lnTo>
                <a:lnTo>
                  <a:pt x="1002699" y="299013"/>
                </a:lnTo>
                <a:lnTo>
                  <a:pt x="1002699" y="59802"/>
                </a:lnTo>
                <a:lnTo>
                  <a:pt x="997990" y="36523"/>
                </a:lnTo>
                <a:lnTo>
                  <a:pt x="985158" y="17514"/>
                </a:lnTo>
                <a:lnTo>
                  <a:pt x="966142" y="4699"/>
                </a:lnTo>
                <a:lnTo>
                  <a:pt x="942881" y="0"/>
                </a:lnTo>
                <a:close/>
              </a:path>
            </a:pathLst>
          </a:custGeom>
          <a:solidFill>
            <a:srgbClr val="FF0000">
              <a:alpha val="21960"/>
            </a:srgbClr>
          </a:solidFill>
        </p:spPr>
        <p:txBody>
          <a:bodyPr wrap="square" lIns="0" tIns="0" rIns="0" bIns="0" rtlCol="0"/>
          <a:lstStyle/>
          <a:p>
            <a:endParaRPr/>
          </a:p>
        </p:txBody>
      </p:sp>
      <p:sp>
        <p:nvSpPr>
          <p:cNvPr id="21" name="object 21"/>
          <p:cNvSpPr/>
          <p:nvPr/>
        </p:nvSpPr>
        <p:spPr>
          <a:xfrm>
            <a:off x="975630" y="5469137"/>
            <a:ext cx="1003300" cy="359410"/>
          </a:xfrm>
          <a:custGeom>
            <a:avLst/>
            <a:gdLst/>
            <a:ahLst/>
            <a:cxnLst/>
            <a:rect l="l" t="t" r="r" b="b"/>
            <a:pathLst>
              <a:path w="1003300" h="359410">
                <a:moveTo>
                  <a:pt x="0" y="59802"/>
                </a:moveTo>
                <a:lnTo>
                  <a:pt x="4696" y="36523"/>
                </a:lnTo>
                <a:lnTo>
                  <a:pt x="17504" y="17514"/>
                </a:lnTo>
                <a:lnTo>
                  <a:pt x="36502" y="4699"/>
                </a:lnTo>
                <a:lnTo>
                  <a:pt x="59768" y="0"/>
                </a:lnTo>
                <a:lnTo>
                  <a:pt x="942881" y="0"/>
                </a:lnTo>
                <a:lnTo>
                  <a:pt x="966142" y="4699"/>
                </a:lnTo>
                <a:lnTo>
                  <a:pt x="985158" y="17514"/>
                </a:lnTo>
                <a:lnTo>
                  <a:pt x="997990" y="36523"/>
                </a:lnTo>
                <a:lnTo>
                  <a:pt x="1002699" y="59802"/>
                </a:lnTo>
                <a:lnTo>
                  <a:pt x="1002699" y="299013"/>
                </a:lnTo>
                <a:lnTo>
                  <a:pt x="997990" y="322292"/>
                </a:lnTo>
                <a:lnTo>
                  <a:pt x="985158" y="341301"/>
                </a:lnTo>
                <a:lnTo>
                  <a:pt x="966142" y="354117"/>
                </a:lnTo>
                <a:lnTo>
                  <a:pt x="942881" y="358816"/>
                </a:lnTo>
                <a:lnTo>
                  <a:pt x="59768" y="358816"/>
                </a:lnTo>
                <a:lnTo>
                  <a:pt x="36502" y="354117"/>
                </a:lnTo>
                <a:lnTo>
                  <a:pt x="17504" y="341301"/>
                </a:lnTo>
                <a:lnTo>
                  <a:pt x="4696" y="322292"/>
                </a:lnTo>
                <a:lnTo>
                  <a:pt x="0" y="299013"/>
                </a:lnTo>
                <a:lnTo>
                  <a:pt x="0" y="59802"/>
                </a:lnTo>
                <a:close/>
              </a:path>
            </a:pathLst>
          </a:custGeom>
          <a:ln w="21966">
            <a:solidFill>
              <a:srgbClr val="385D89"/>
            </a:solidFill>
            <a:prstDash val="lgDash"/>
          </a:ln>
        </p:spPr>
        <p:txBody>
          <a:bodyPr wrap="square" lIns="0" tIns="0" rIns="0" bIns="0" rtlCol="0"/>
          <a:lstStyle/>
          <a:p>
            <a:endParaRPr/>
          </a:p>
        </p:txBody>
      </p:sp>
      <p:sp>
        <p:nvSpPr>
          <p:cNvPr id="22" name="object 22"/>
          <p:cNvSpPr txBox="1"/>
          <p:nvPr/>
        </p:nvSpPr>
        <p:spPr>
          <a:xfrm>
            <a:off x="1060038" y="5185196"/>
            <a:ext cx="2498090" cy="469900"/>
          </a:xfrm>
          <a:prstGeom prst="rect">
            <a:avLst/>
          </a:prstGeom>
        </p:spPr>
        <p:txBody>
          <a:bodyPr vert="horz" wrap="square" lIns="0" tIns="0" rIns="0" bIns="0" rtlCol="0">
            <a:spAutoFit/>
          </a:bodyPr>
          <a:lstStyle/>
          <a:p>
            <a:pPr algn="r">
              <a:lnSpc>
                <a:spcPct val="100000"/>
              </a:lnSpc>
            </a:pPr>
            <a:r>
              <a:rPr sz="850" spc="5" dirty="0">
                <a:solidFill>
                  <a:srgbClr val="FFFFFF"/>
                </a:solidFill>
                <a:latin typeface="Calibri"/>
                <a:cs typeface="Calibri"/>
              </a:rPr>
              <a:t>Co-applicant</a:t>
            </a:r>
            <a:r>
              <a:rPr sz="850" spc="35" dirty="0">
                <a:solidFill>
                  <a:srgbClr val="FFFFFF"/>
                </a:solidFill>
                <a:latin typeface="Calibri"/>
                <a:cs typeface="Calibri"/>
              </a:rPr>
              <a:t> </a:t>
            </a:r>
            <a:r>
              <a:rPr sz="850" spc="5" dirty="0">
                <a:solidFill>
                  <a:srgbClr val="FFFFFF"/>
                </a:solidFill>
                <a:latin typeface="Calibri"/>
                <a:cs typeface="Calibri"/>
              </a:rPr>
              <a:t>2</a:t>
            </a:r>
            <a:endParaRPr sz="850">
              <a:latin typeface="Calibri"/>
              <a:cs typeface="Calibri"/>
            </a:endParaRPr>
          </a:p>
          <a:p>
            <a:pPr>
              <a:lnSpc>
                <a:spcPct val="100000"/>
              </a:lnSpc>
            </a:pPr>
            <a:endParaRPr sz="800">
              <a:latin typeface="Times New Roman"/>
              <a:cs typeface="Times New Roman"/>
            </a:endParaRPr>
          </a:p>
          <a:p>
            <a:pPr>
              <a:lnSpc>
                <a:spcPct val="100000"/>
              </a:lnSpc>
              <a:spcBef>
                <a:spcPts val="690"/>
              </a:spcBef>
            </a:pPr>
            <a:r>
              <a:rPr sz="850" spc="15" dirty="0">
                <a:solidFill>
                  <a:srgbClr val="FFFFFF"/>
                </a:solidFill>
                <a:latin typeface="Calibri"/>
                <a:cs typeface="Calibri"/>
              </a:rPr>
              <a:t>Affiliated</a:t>
            </a:r>
            <a:r>
              <a:rPr sz="850" spc="-114" dirty="0">
                <a:solidFill>
                  <a:srgbClr val="FFFFFF"/>
                </a:solidFill>
                <a:latin typeface="Calibri"/>
                <a:cs typeface="Calibri"/>
              </a:rPr>
              <a:t> </a:t>
            </a:r>
            <a:r>
              <a:rPr sz="850" spc="5" dirty="0">
                <a:solidFill>
                  <a:srgbClr val="FFFFFF"/>
                </a:solidFill>
                <a:latin typeface="Calibri"/>
                <a:cs typeface="Calibri"/>
              </a:rPr>
              <a:t>Entity</a:t>
            </a:r>
            <a:r>
              <a:rPr sz="850" spc="-110" dirty="0">
                <a:solidFill>
                  <a:srgbClr val="FFFFFF"/>
                </a:solidFill>
                <a:latin typeface="Calibri"/>
                <a:cs typeface="Calibri"/>
              </a:rPr>
              <a:t> </a:t>
            </a:r>
            <a:r>
              <a:rPr sz="850" spc="5" dirty="0">
                <a:solidFill>
                  <a:srgbClr val="FFFFFF"/>
                </a:solidFill>
                <a:latin typeface="Calibri"/>
                <a:cs typeface="Calibri"/>
              </a:rPr>
              <a:t>3</a:t>
            </a:r>
            <a:endParaRPr sz="850">
              <a:latin typeface="Calibri"/>
              <a:cs typeface="Calibri"/>
            </a:endParaRPr>
          </a:p>
        </p:txBody>
      </p:sp>
      <p:sp>
        <p:nvSpPr>
          <p:cNvPr id="23" name="object 23"/>
          <p:cNvSpPr/>
          <p:nvPr/>
        </p:nvSpPr>
        <p:spPr>
          <a:xfrm>
            <a:off x="1195188" y="4400040"/>
            <a:ext cx="1003300" cy="359410"/>
          </a:xfrm>
          <a:custGeom>
            <a:avLst/>
            <a:gdLst/>
            <a:ahLst/>
            <a:cxnLst/>
            <a:rect l="l" t="t" r="r" b="b"/>
            <a:pathLst>
              <a:path w="1003300" h="359410">
                <a:moveTo>
                  <a:pt x="942881" y="0"/>
                </a:moveTo>
                <a:lnTo>
                  <a:pt x="59768" y="0"/>
                </a:lnTo>
                <a:lnTo>
                  <a:pt x="36502" y="4695"/>
                </a:lnTo>
                <a:lnTo>
                  <a:pt x="17504" y="17501"/>
                </a:lnTo>
                <a:lnTo>
                  <a:pt x="4696" y="36494"/>
                </a:lnTo>
                <a:lnTo>
                  <a:pt x="0" y="59753"/>
                </a:lnTo>
                <a:lnTo>
                  <a:pt x="0" y="298964"/>
                </a:lnTo>
                <a:lnTo>
                  <a:pt x="4696" y="322239"/>
                </a:lnTo>
                <a:lnTo>
                  <a:pt x="17504" y="341266"/>
                </a:lnTo>
                <a:lnTo>
                  <a:pt x="36502" y="354105"/>
                </a:lnTo>
                <a:lnTo>
                  <a:pt x="59768" y="358816"/>
                </a:lnTo>
                <a:lnTo>
                  <a:pt x="942881" y="358816"/>
                </a:lnTo>
                <a:lnTo>
                  <a:pt x="966142" y="354105"/>
                </a:lnTo>
                <a:lnTo>
                  <a:pt x="985158" y="341266"/>
                </a:lnTo>
                <a:lnTo>
                  <a:pt x="997990" y="322239"/>
                </a:lnTo>
                <a:lnTo>
                  <a:pt x="1002699" y="298964"/>
                </a:lnTo>
                <a:lnTo>
                  <a:pt x="1002699" y="59753"/>
                </a:lnTo>
                <a:lnTo>
                  <a:pt x="997990" y="36494"/>
                </a:lnTo>
                <a:lnTo>
                  <a:pt x="985158" y="17501"/>
                </a:lnTo>
                <a:lnTo>
                  <a:pt x="966142" y="4695"/>
                </a:lnTo>
                <a:lnTo>
                  <a:pt x="942881" y="0"/>
                </a:lnTo>
                <a:close/>
              </a:path>
            </a:pathLst>
          </a:custGeom>
          <a:solidFill>
            <a:srgbClr val="FF0000">
              <a:alpha val="21960"/>
            </a:srgbClr>
          </a:solidFill>
        </p:spPr>
        <p:txBody>
          <a:bodyPr wrap="square" lIns="0" tIns="0" rIns="0" bIns="0" rtlCol="0"/>
          <a:lstStyle/>
          <a:p>
            <a:endParaRPr/>
          </a:p>
        </p:txBody>
      </p:sp>
      <p:sp>
        <p:nvSpPr>
          <p:cNvPr id="24" name="object 24"/>
          <p:cNvSpPr/>
          <p:nvPr/>
        </p:nvSpPr>
        <p:spPr>
          <a:xfrm>
            <a:off x="1195188" y="4400040"/>
            <a:ext cx="1003300" cy="359410"/>
          </a:xfrm>
          <a:custGeom>
            <a:avLst/>
            <a:gdLst/>
            <a:ahLst/>
            <a:cxnLst/>
            <a:rect l="l" t="t" r="r" b="b"/>
            <a:pathLst>
              <a:path w="1003300" h="359410">
                <a:moveTo>
                  <a:pt x="0" y="59753"/>
                </a:moveTo>
                <a:lnTo>
                  <a:pt x="4696" y="36494"/>
                </a:lnTo>
                <a:lnTo>
                  <a:pt x="17504" y="17501"/>
                </a:lnTo>
                <a:lnTo>
                  <a:pt x="36502" y="4695"/>
                </a:lnTo>
                <a:lnTo>
                  <a:pt x="59768" y="0"/>
                </a:lnTo>
                <a:lnTo>
                  <a:pt x="942881" y="0"/>
                </a:lnTo>
                <a:lnTo>
                  <a:pt x="966142" y="4695"/>
                </a:lnTo>
                <a:lnTo>
                  <a:pt x="985158" y="17501"/>
                </a:lnTo>
                <a:lnTo>
                  <a:pt x="997990" y="36494"/>
                </a:lnTo>
                <a:lnTo>
                  <a:pt x="1002699" y="59753"/>
                </a:lnTo>
                <a:lnTo>
                  <a:pt x="1002699" y="298964"/>
                </a:lnTo>
                <a:lnTo>
                  <a:pt x="997990" y="322239"/>
                </a:lnTo>
                <a:lnTo>
                  <a:pt x="985158" y="341266"/>
                </a:lnTo>
                <a:lnTo>
                  <a:pt x="966142" y="354105"/>
                </a:lnTo>
                <a:lnTo>
                  <a:pt x="942881" y="358816"/>
                </a:lnTo>
                <a:lnTo>
                  <a:pt x="59768" y="358816"/>
                </a:lnTo>
                <a:lnTo>
                  <a:pt x="36502" y="354105"/>
                </a:lnTo>
                <a:lnTo>
                  <a:pt x="17504" y="341266"/>
                </a:lnTo>
                <a:lnTo>
                  <a:pt x="4696" y="322239"/>
                </a:lnTo>
                <a:lnTo>
                  <a:pt x="0" y="298964"/>
                </a:lnTo>
                <a:lnTo>
                  <a:pt x="0" y="59753"/>
                </a:lnTo>
                <a:close/>
              </a:path>
            </a:pathLst>
          </a:custGeom>
          <a:ln w="21966">
            <a:solidFill>
              <a:srgbClr val="385D89"/>
            </a:solidFill>
            <a:prstDash val="lgDash"/>
          </a:ln>
        </p:spPr>
        <p:txBody>
          <a:bodyPr wrap="square" lIns="0" tIns="0" rIns="0" bIns="0" rtlCol="0"/>
          <a:lstStyle/>
          <a:p>
            <a:endParaRPr/>
          </a:p>
        </p:txBody>
      </p:sp>
      <p:sp>
        <p:nvSpPr>
          <p:cNvPr id="25" name="object 25"/>
          <p:cNvSpPr txBox="1"/>
          <p:nvPr/>
        </p:nvSpPr>
        <p:spPr>
          <a:xfrm>
            <a:off x="1279840" y="4447821"/>
            <a:ext cx="772795" cy="135890"/>
          </a:xfrm>
          <a:prstGeom prst="rect">
            <a:avLst/>
          </a:prstGeom>
        </p:spPr>
        <p:txBody>
          <a:bodyPr vert="horz" wrap="square" lIns="0" tIns="0" rIns="0" bIns="0" rtlCol="0">
            <a:spAutoFit/>
          </a:bodyPr>
          <a:lstStyle/>
          <a:p>
            <a:pPr>
              <a:lnSpc>
                <a:spcPct val="100000"/>
              </a:lnSpc>
            </a:pPr>
            <a:r>
              <a:rPr sz="850" spc="15" dirty="0">
                <a:solidFill>
                  <a:srgbClr val="FFFFFF"/>
                </a:solidFill>
                <a:latin typeface="Calibri"/>
                <a:cs typeface="Calibri"/>
              </a:rPr>
              <a:t>Affiliated</a:t>
            </a:r>
            <a:r>
              <a:rPr sz="850" spc="-114" dirty="0">
                <a:solidFill>
                  <a:srgbClr val="FFFFFF"/>
                </a:solidFill>
                <a:latin typeface="Calibri"/>
                <a:cs typeface="Calibri"/>
              </a:rPr>
              <a:t> </a:t>
            </a:r>
            <a:r>
              <a:rPr sz="850" spc="5" dirty="0">
                <a:solidFill>
                  <a:srgbClr val="FFFFFF"/>
                </a:solidFill>
                <a:latin typeface="Calibri"/>
                <a:cs typeface="Calibri"/>
              </a:rPr>
              <a:t>Entity</a:t>
            </a:r>
            <a:r>
              <a:rPr sz="850" spc="-110" dirty="0">
                <a:solidFill>
                  <a:srgbClr val="FFFFFF"/>
                </a:solidFill>
                <a:latin typeface="Calibri"/>
                <a:cs typeface="Calibri"/>
              </a:rPr>
              <a:t> </a:t>
            </a:r>
            <a:r>
              <a:rPr sz="850" spc="5" dirty="0">
                <a:solidFill>
                  <a:srgbClr val="FFFFFF"/>
                </a:solidFill>
                <a:latin typeface="Calibri"/>
                <a:cs typeface="Calibri"/>
              </a:rPr>
              <a:t>2</a:t>
            </a:r>
            <a:endParaRPr sz="850">
              <a:latin typeface="Calibri"/>
              <a:cs typeface="Calibri"/>
            </a:endParaRPr>
          </a:p>
        </p:txBody>
      </p:sp>
      <p:sp>
        <p:nvSpPr>
          <p:cNvPr id="26" name="object 26"/>
          <p:cNvSpPr/>
          <p:nvPr/>
        </p:nvSpPr>
        <p:spPr>
          <a:xfrm>
            <a:off x="1195188" y="3814217"/>
            <a:ext cx="1003300" cy="359410"/>
          </a:xfrm>
          <a:custGeom>
            <a:avLst/>
            <a:gdLst/>
            <a:ahLst/>
            <a:cxnLst/>
            <a:rect l="l" t="t" r="r" b="b"/>
            <a:pathLst>
              <a:path w="1003300" h="359410">
                <a:moveTo>
                  <a:pt x="942881" y="0"/>
                </a:moveTo>
                <a:lnTo>
                  <a:pt x="59768" y="0"/>
                </a:lnTo>
                <a:lnTo>
                  <a:pt x="36502" y="4695"/>
                </a:lnTo>
                <a:lnTo>
                  <a:pt x="17504" y="17501"/>
                </a:lnTo>
                <a:lnTo>
                  <a:pt x="4696" y="36494"/>
                </a:lnTo>
                <a:lnTo>
                  <a:pt x="0" y="59753"/>
                </a:lnTo>
                <a:lnTo>
                  <a:pt x="0" y="298964"/>
                </a:lnTo>
                <a:lnTo>
                  <a:pt x="4696" y="322239"/>
                </a:lnTo>
                <a:lnTo>
                  <a:pt x="17504" y="341266"/>
                </a:lnTo>
                <a:lnTo>
                  <a:pt x="36502" y="354105"/>
                </a:lnTo>
                <a:lnTo>
                  <a:pt x="59768" y="358816"/>
                </a:lnTo>
                <a:lnTo>
                  <a:pt x="942881" y="358816"/>
                </a:lnTo>
                <a:lnTo>
                  <a:pt x="966142" y="354105"/>
                </a:lnTo>
                <a:lnTo>
                  <a:pt x="985158" y="341266"/>
                </a:lnTo>
                <a:lnTo>
                  <a:pt x="997990" y="322239"/>
                </a:lnTo>
                <a:lnTo>
                  <a:pt x="1002699" y="298964"/>
                </a:lnTo>
                <a:lnTo>
                  <a:pt x="1002699" y="59753"/>
                </a:lnTo>
                <a:lnTo>
                  <a:pt x="997990" y="36494"/>
                </a:lnTo>
                <a:lnTo>
                  <a:pt x="985158" y="17501"/>
                </a:lnTo>
                <a:lnTo>
                  <a:pt x="966142" y="4695"/>
                </a:lnTo>
                <a:lnTo>
                  <a:pt x="942881" y="0"/>
                </a:lnTo>
                <a:close/>
              </a:path>
            </a:pathLst>
          </a:custGeom>
          <a:solidFill>
            <a:srgbClr val="FF0000">
              <a:alpha val="21960"/>
            </a:srgbClr>
          </a:solidFill>
        </p:spPr>
        <p:txBody>
          <a:bodyPr wrap="square" lIns="0" tIns="0" rIns="0" bIns="0" rtlCol="0"/>
          <a:lstStyle/>
          <a:p>
            <a:endParaRPr/>
          </a:p>
        </p:txBody>
      </p:sp>
      <p:sp>
        <p:nvSpPr>
          <p:cNvPr id="27" name="object 27"/>
          <p:cNvSpPr/>
          <p:nvPr/>
        </p:nvSpPr>
        <p:spPr>
          <a:xfrm>
            <a:off x="1195188" y="3814217"/>
            <a:ext cx="1003300" cy="359410"/>
          </a:xfrm>
          <a:custGeom>
            <a:avLst/>
            <a:gdLst/>
            <a:ahLst/>
            <a:cxnLst/>
            <a:rect l="l" t="t" r="r" b="b"/>
            <a:pathLst>
              <a:path w="1003300" h="359410">
                <a:moveTo>
                  <a:pt x="0" y="59753"/>
                </a:moveTo>
                <a:lnTo>
                  <a:pt x="4696" y="36494"/>
                </a:lnTo>
                <a:lnTo>
                  <a:pt x="17504" y="17501"/>
                </a:lnTo>
                <a:lnTo>
                  <a:pt x="36502" y="4695"/>
                </a:lnTo>
                <a:lnTo>
                  <a:pt x="59768" y="0"/>
                </a:lnTo>
                <a:lnTo>
                  <a:pt x="942881" y="0"/>
                </a:lnTo>
                <a:lnTo>
                  <a:pt x="966142" y="4695"/>
                </a:lnTo>
                <a:lnTo>
                  <a:pt x="985158" y="17501"/>
                </a:lnTo>
                <a:lnTo>
                  <a:pt x="997990" y="36494"/>
                </a:lnTo>
                <a:lnTo>
                  <a:pt x="1002699" y="59753"/>
                </a:lnTo>
                <a:lnTo>
                  <a:pt x="1002699" y="298964"/>
                </a:lnTo>
                <a:lnTo>
                  <a:pt x="997990" y="322239"/>
                </a:lnTo>
                <a:lnTo>
                  <a:pt x="985158" y="341266"/>
                </a:lnTo>
                <a:lnTo>
                  <a:pt x="966142" y="354105"/>
                </a:lnTo>
                <a:lnTo>
                  <a:pt x="942881" y="358816"/>
                </a:lnTo>
                <a:lnTo>
                  <a:pt x="59768" y="358816"/>
                </a:lnTo>
                <a:lnTo>
                  <a:pt x="36502" y="354105"/>
                </a:lnTo>
                <a:lnTo>
                  <a:pt x="17504" y="341266"/>
                </a:lnTo>
                <a:lnTo>
                  <a:pt x="4696" y="322239"/>
                </a:lnTo>
                <a:lnTo>
                  <a:pt x="0" y="298964"/>
                </a:lnTo>
                <a:lnTo>
                  <a:pt x="0" y="59753"/>
                </a:lnTo>
                <a:close/>
              </a:path>
            </a:pathLst>
          </a:custGeom>
          <a:ln w="21966">
            <a:solidFill>
              <a:srgbClr val="385D89"/>
            </a:solidFill>
            <a:prstDash val="lgDash"/>
          </a:ln>
        </p:spPr>
        <p:txBody>
          <a:bodyPr wrap="square" lIns="0" tIns="0" rIns="0" bIns="0" rtlCol="0"/>
          <a:lstStyle/>
          <a:p>
            <a:endParaRPr/>
          </a:p>
        </p:txBody>
      </p:sp>
      <p:sp>
        <p:nvSpPr>
          <p:cNvPr id="28" name="object 28"/>
          <p:cNvSpPr/>
          <p:nvPr/>
        </p:nvSpPr>
        <p:spPr>
          <a:xfrm>
            <a:off x="2175834" y="3989867"/>
            <a:ext cx="637540" cy="641350"/>
          </a:xfrm>
          <a:custGeom>
            <a:avLst/>
            <a:gdLst/>
            <a:ahLst/>
            <a:cxnLst/>
            <a:rect l="l" t="t" r="r" b="b"/>
            <a:pathLst>
              <a:path w="637539" h="641350">
                <a:moveTo>
                  <a:pt x="590758" y="578988"/>
                </a:moveTo>
                <a:lnTo>
                  <a:pt x="575243" y="594512"/>
                </a:lnTo>
                <a:lnTo>
                  <a:pt x="621692" y="641182"/>
                </a:lnTo>
                <a:lnTo>
                  <a:pt x="637207" y="625756"/>
                </a:lnTo>
                <a:lnTo>
                  <a:pt x="590758" y="578988"/>
                </a:lnTo>
                <a:close/>
              </a:path>
              <a:path w="637539" h="641350">
                <a:moveTo>
                  <a:pt x="528892" y="516695"/>
                </a:moveTo>
                <a:lnTo>
                  <a:pt x="513278" y="532219"/>
                </a:lnTo>
                <a:lnTo>
                  <a:pt x="559727" y="578890"/>
                </a:lnTo>
                <a:lnTo>
                  <a:pt x="575340" y="563463"/>
                </a:lnTo>
                <a:lnTo>
                  <a:pt x="528892" y="516695"/>
                </a:lnTo>
                <a:close/>
              </a:path>
              <a:path w="637539" h="641350">
                <a:moveTo>
                  <a:pt x="466927" y="454403"/>
                </a:moveTo>
                <a:lnTo>
                  <a:pt x="451412" y="469829"/>
                </a:lnTo>
                <a:lnTo>
                  <a:pt x="497861" y="516597"/>
                </a:lnTo>
                <a:lnTo>
                  <a:pt x="513376" y="501073"/>
                </a:lnTo>
                <a:lnTo>
                  <a:pt x="466927" y="454403"/>
                </a:lnTo>
                <a:close/>
              </a:path>
              <a:path w="637539" h="641350">
                <a:moveTo>
                  <a:pt x="405061" y="392012"/>
                </a:moveTo>
                <a:lnTo>
                  <a:pt x="389447" y="407537"/>
                </a:lnTo>
                <a:lnTo>
                  <a:pt x="435896" y="454305"/>
                </a:lnTo>
                <a:lnTo>
                  <a:pt x="451509" y="438781"/>
                </a:lnTo>
                <a:lnTo>
                  <a:pt x="405061" y="392012"/>
                </a:lnTo>
                <a:close/>
              </a:path>
              <a:path w="637539" h="641350">
                <a:moveTo>
                  <a:pt x="343096" y="329720"/>
                </a:moveTo>
                <a:lnTo>
                  <a:pt x="327581" y="345244"/>
                </a:lnTo>
                <a:lnTo>
                  <a:pt x="374030" y="392012"/>
                </a:lnTo>
                <a:lnTo>
                  <a:pt x="389545" y="376488"/>
                </a:lnTo>
                <a:lnTo>
                  <a:pt x="343096" y="329720"/>
                </a:lnTo>
                <a:close/>
              </a:path>
              <a:path w="637539" h="641350">
                <a:moveTo>
                  <a:pt x="281230" y="267428"/>
                </a:moveTo>
                <a:lnTo>
                  <a:pt x="265616" y="282952"/>
                </a:lnTo>
                <a:lnTo>
                  <a:pt x="312065" y="329622"/>
                </a:lnTo>
                <a:lnTo>
                  <a:pt x="327678" y="314196"/>
                </a:lnTo>
                <a:lnTo>
                  <a:pt x="281230" y="267428"/>
                </a:lnTo>
                <a:close/>
              </a:path>
              <a:path w="637539" h="641350">
                <a:moveTo>
                  <a:pt x="219265" y="205135"/>
                </a:moveTo>
                <a:lnTo>
                  <a:pt x="203750" y="220562"/>
                </a:lnTo>
                <a:lnTo>
                  <a:pt x="250101" y="267330"/>
                </a:lnTo>
                <a:lnTo>
                  <a:pt x="265714" y="251806"/>
                </a:lnTo>
                <a:lnTo>
                  <a:pt x="219265" y="205135"/>
                </a:lnTo>
                <a:close/>
              </a:path>
              <a:path w="637539" h="641350">
                <a:moveTo>
                  <a:pt x="157399" y="142843"/>
                </a:moveTo>
                <a:lnTo>
                  <a:pt x="141786" y="158269"/>
                </a:lnTo>
                <a:lnTo>
                  <a:pt x="188234" y="205037"/>
                </a:lnTo>
                <a:lnTo>
                  <a:pt x="203750" y="189513"/>
                </a:lnTo>
                <a:lnTo>
                  <a:pt x="157399" y="142843"/>
                </a:lnTo>
                <a:close/>
              </a:path>
              <a:path w="637539" h="641350">
                <a:moveTo>
                  <a:pt x="95434" y="80452"/>
                </a:moveTo>
                <a:lnTo>
                  <a:pt x="79821" y="95977"/>
                </a:lnTo>
                <a:lnTo>
                  <a:pt x="126270" y="142745"/>
                </a:lnTo>
                <a:lnTo>
                  <a:pt x="141883" y="127221"/>
                </a:lnTo>
                <a:lnTo>
                  <a:pt x="95434" y="80452"/>
                </a:lnTo>
                <a:close/>
              </a:path>
              <a:path w="637539" h="641350">
                <a:moveTo>
                  <a:pt x="0" y="0"/>
                </a:moveTo>
                <a:lnTo>
                  <a:pt x="23907" y="92071"/>
                </a:lnTo>
                <a:lnTo>
                  <a:pt x="25468" y="97930"/>
                </a:lnTo>
                <a:lnTo>
                  <a:pt x="31421" y="101444"/>
                </a:lnTo>
                <a:lnTo>
                  <a:pt x="37373" y="99980"/>
                </a:lnTo>
                <a:lnTo>
                  <a:pt x="43228" y="98418"/>
                </a:lnTo>
                <a:lnTo>
                  <a:pt x="46741" y="92462"/>
                </a:lnTo>
                <a:lnTo>
                  <a:pt x="45180" y="86604"/>
                </a:lnTo>
                <a:lnTo>
                  <a:pt x="36178" y="51995"/>
                </a:lnTo>
                <a:lnTo>
                  <a:pt x="17955" y="33684"/>
                </a:lnTo>
                <a:lnTo>
                  <a:pt x="22837" y="28799"/>
                </a:lnTo>
                <a:lnTo>
                  <a:pt x="12588" y="26069"/>
                </a:lnTo>
                <a:lnTo>
                  <a:pt x="25956" y="12692"/>
                </a:lnTo>
                <a:lnTo>
                  <a:pt x="47606" y="12692"/>
                </a:lnTo>
                <a:lnTo>
                  <a:pt x="0" y="0"/>
                </a:lnTo>
                <a:close/>
              </a:path>
              <a:path w="637539" h="641350">
                <a:moveTo>
                  <a:pt x="30690" y="30891"/>
                </a:moveTo>
                <a:lnTo>
                  <a:pt x="36178" y="51995"/>
                </a:lnTo>
                <a:lnTo>
                  <a:pt x="64403" y="80355"/>
                </a:lnTo>
                <a:lnTo>
                  <a:pt x="79919" y="64928"/>
                </a:lnTo>
                <a:lnTo>
                  <a:pt x="51664" y="36479"/>
                </a:lnTo>
                <a:lnTo>
                  <a:pt x="30690" y="30891"/>
                </a:lnTo>
                <a:close/>
              </a:path>
              <a:path w="637539" h="641350">
                <a:moveTo>
                  <a:pt x="22837" y="28799"/>
                </a:moveTo>
                <a:lnTo>
                  <a:pt x="17955" y="33684"/>
                </a:lnTo>
                <a:lnTo>
                  <a:pt x="36178" y="51995"/>
                </a:lnTo>
                <a:lnTo>
                  <a:pt x="30690" y="30891"/>
                </a:lnTo>
                <a:lnTo>
                  <a:pt x="22837" y="28799"/>
                </a:lnTo>
                <a:close/>
              </a:path>
              <a:path w="637539" h="641350">
                <a:moveTo>
                  <a:pt x="68114" y="18160"/>
                </a:moveTo>
                <a:lnTo>
                  <a:pt x="33470" y="18160"/>
                </a:lnTo>
                <a:lnTo>
                  <a:pt x="51664" y="36479"/>
                </a:lnTo>
                <a:lnTo>
                  <a:pt x="92116" y="47256"/>
                </a:lnTo>
                <a:lnTo>
                  <a:pt x="98069" y="43839"/>
                </a:lnTo>
                <a:lnTo>
                  <a:pt x="101192" y="32122"/>
                </a:lnTo>
                <a:lnTo>
                  <a:pt x="97776" y="26069"/>
                </a:lnTo>
                <a:lnTo>
                  <a:pt x="68114" y="18160"/>
                </a:lnTo>
                <a:close/>
              </a:path>
              <a:path w="637539" h="641350">
                <a:moveTo>
                  <a:pt x="33470" y="18160"/>
                </a:moveTo>
                <a:lnTo>
                  <a:pt x="28636" y="22997"/>
                </a:lnTo>
                <a:lnTo>
                  <a:pt x="30690" y="30891"/>
                </a:lnTo>
                <a:lnTo>
                  <a:pt x="51664" y="36479"/>
                </a:lnTo>
                <a:lnTo>
                  <a:pt x="33470" y="18160"/>
                </a:lnTo>
                <a:close/>
              </a:path>
              <a:path w="637539" h="641350">
                <a:moveTo>
                  <a:pt x="28636" y="22997"/>
                </a:moveTo>
                <a:lnTo>
                  <a:pt x="22837" y="28799"/>
                </a:lnTo>
                <a:lnTo>
                  <a:pt x="30690" y="30891"/>
                </a:lnTo>
                <a:lnTo>
                  <a:pt x="28636" y="22997"/>
                </a:lnTo>
                <a:close/>
              </a:path>
              <a:path w="637539" h="641350">
                <a:moveTo>
                  <a:pt x="25956" y="12692"/>
                </a:moveTo>
                <a:lnTo>
                  <a:pt x="12588" y="26069"/>
                </a:lnTo>
                <a:lnTo>
                  <a:pt x="22837" y="28799"/>
                </a:lnTo>
                <a:lnTo>
                  <a:pt x="28636" y="22997"/>
                </a:lnTo>
                <a:lnTo>
                  <a:pt x="25956" y="12692"/>
                </a:lnTo>
                <a:close/>
              </a:path>
              <a:path w="637539" h="641350">
                <a:moveTo>
                  <a:pt x="47606" y="12692"/>
                </a:moveTo>
                <a:lnTo>
                  <a:pt x="25956" y="12692"/>
                </a:lnTo>
                <a:lnTo>
                  <a:pt x="28636" y="22997"/>
                </a:lnTo>
                <a:lnTo>
                  <a:pt x="33470" y="18160"/>
                </a:lnTo>
                <a:lnTo>
                  <a:pt x="68114" y="18160"/>
                </a:lnTo>
                <a:lnTo>
                  <a:pt x="47606" y="12692"/>
                </a:lnTo>
                <a:close/>
              </a:path>
            </a:pathLst>
          </a:custGeom>
          <a:solidFill>
            <a:srgbClr val="497DBA"/>
          </a:solidFill>
        </p:spPr>
        <p:txBody>
          <a:bodyPr wrap="square" lIns="0" tIns="0" rIns="0" bIns="0" rtlCol="0"/>
          <a:lstStyle/>
          <a:p>
            <a:endParaRPr/>
          </a:p>
        </p:txBody>
      </p:sp>
      <p:sp>
        <p:nvSpPr>
          <p:cNvPr id="29" name="object 29"/>
          <p:cNvSpPr/>
          <p:nvPr/>
        </p:nvSpPr>
        <p:spPr>
          <a:xfrm>
            <a:off x="2175834" y="4537806"/>
            <a:ext cx="630555" cy="102235"/>
          </a:xfrm>
          <a:custGeom>
            <a:avLst/>
            <a:gdLst/>
            <a:ahLst/>
            <a:cxnLst/>
            <a:rect l="l" t="t" r="r" b="b"/>
            <a:pathLst>
              <a:path w="630555" h="102235">
                <a:moveTo>
                  <a:pt x="564411" y="70396"/>
                </a:moveTo>
                <a:lnTo>
                  <a:pt x="563045" y="92267"/>
                </a:lnTo>
                <a:lnTo>
                  <a:pt x="628717" y="96465"/>
                </a:lnTo>
                <a:lnTo>
                  <a:pt x="630181" y="74594"/>
                </a:lnTo>
                <a:lnTo>
                  <a:pt x="564411" y="70396"/>
                </a:lnTo>
                <a:close/>
              </a:path>
              <a:path w="630555" h="102235">
                <a:moveTo>
                  <a:pt x="476783" y="64733"/>
                </a:moveTo>
                <a:lnTo>
                  <a:pt x="475417" y="86701"/>
                </a:lnTo>
                <a:lnTo>
                  <a:pt x="541089" y="90900"/>
                </a:lnTo>
                <a:lnTo>
                  <a:pt x="542553" y="68931"/>
                </a:lnTo>
                <a:lnTo>
                  <a:pt x="476783" y="64733"/>
                </a:lnTo>
                <a:close/>
              </a:path>
              <a:path w="630555" h="102235">
                <a:moveTo>
                  <a:pt x="389155" y="59168"/>
                </a:moveTo>
                <a:lnTo>
                  <a:pt x="387691" y="81038"/>
                </a:lnTo>
                <a:lnTo>
                  <a:pt x="453461" y="85334"/>
                </a:lnTo>
                <a:lnTo>
                  <a:pt x="454827" y="63366"/>
                </a:lnTo>
                <a:lnTo>
                  <a:pt x="389155" y="59168"/>
                </a:lnTo>
                <a:close/>
              </a:path>
              <a:path w="630555" h="102235">
                <a:moveTo>
                  <a:pt x="301527" y="53602"/>
                </a:moveTo>
                <a:lnTo>
                  <a:pt x="300063" y="75473"/>
                </a:lnTo>
                <a:lnTo>
                  <a:pt x="365833" y="79671"/>
                </a:lnTo>
                <a:lnTo>
                  <a:pt x="367199" y="57801"/>
                </a:lnTo>
                <a:lnTo>
                  <a:pt x="301527" y="53602"/>
                </a:lnTo>
                <a:close/>
              </a:path>
              <a:path w="630555" h="102235">
                <a:moveTo>
                  <a:pt x="213801" y="47939"/>
                </a:moveTo>
                <a:lnTo>
                  <a:pt x="212435" y="69908"/>
                </a:lnTo>
                <a:lnTo>
                  <a:pt x="278205" y="74106"/>
                </a:lnTo>
                <a:lnTo>
                  <a:pt x="279571" y="52138"/>
                </a:lnTo>
                <a:lnTo>
                  <a:pt x="213801" y="47939"/>
                </a:lnTo>
                <a:close/>
              </a:path>
              <a:path w="630555" h="102235">
                <a:moveTo>
                  <a:pt x="126172" y="42374"/>
                </a:moveTo>
                <a:lnTo>
                  <a:pt x="124806" y="64245"/>
                </a:lnTo>
                <a:lnTo>
                  <a:pt x="190479" y="68443"/>
                </a:lnTo>
                <a:lnTo>
                  <a:pt x="191942" y="46572"/>
                </a:lnTo>
                <a:lnTo>
                  <a:pt x="126172" y="42374"/>
                </a:lnTo>
                <a:close/>
              </a:path>
              <a:path w="630555" h="102235">
                <a:moveTo>
                  <a:pt x="90458" y="0"/>
                </a:moveTo>
                <a:lnTo>
                  <a:pt x="84993" y="2636"/>
                </a:lnTo>
                <a:lnTo>
                  <a:pt x="0" y="45303"/>
                </a:lnTo>
                <a:lnTo>
                  <a:pt x="78943" y="98320"/>
                </a:lnTo>
                <a:lnTo>
                  <a:pt x="83920" y="101737"/>
                </a:lnTo>
                <a:lnTo>
                  <a:pt x="90750" y="100370"/>
                </a:lnTo>
                <a:lnTo>
                  <a:pt x="94166" y="95391"/>
                </a:lnTo>
                <a:lnTo>
                  <a:pt x="97483" y="90314"/>
                </a:lnTo>
                <a:lnTo>
                  <a:pt x="96215" y="83479"/>
                </a:lnTo>
                <a:lnTo>
                  <a:pt x="91141" y="80160"/>
                </a:lnTo>
                <a:lnTo>
                  <a:pt x="61548" y="60237"/>
                </a:lnTo>
                <a:lnTo>
                  <a:pt x="37178" y="58679"/>
                </a:lnTo>
                <a:lnTo>
                  <a:pt x="37318" y="56434"/>
                </a:lnTo>
                <a:lnTo>
                  <a:pt x="26639" y="56434"/>
                </a:lnTo>
                <a:lnTo>
                  <a:pt x="27908" y="37590"/>
                </a:lnTo>
                <a:lnTo>
                  <a:pt x="38490" y="37590"/>
                </a:lnTo>
                <a:lnTo>
                  <a:pt x="38544" y="36711"/>
                </a:lnTo>
                <a:lnTo>
                  <a:pt x="66119" y="36711"/>
                </a:lnTo>
                <a:lnTo>
                  <a:pt x="100216" y="19625"/>
                </a:lnTo>
                <a:lnTo>
                  <a:pt x="102460" y="12985"/>
                </a:lnTo>
                <a:lnTo>
                  <a:pt x="99728" y="7615"/>
                </a:lnTo>
                <a:lnTo>
                  <a:pt x="96996" y="2148"/>
                </a:lnTo>
                <a:lnTo>
                  <a:pt x="90458" y="0"/>
                </a:lnTo>
                <a:close/>
              </a:path>
              <a:path w="630555" h="102235">
                <a:moveTo>
                  <a:pt x="62994" y="38272"/>
                </a:moveTo>
                <a:lnTo>
                  <a:pt x="43435" y="48043"/>
                </a:lnTo>
                <a:lnTo>
                  <a:pt x="61548" y="60237"/>
                </a:lnTo>
                <a:lnTo>
                  <a:pt x="102850" y="62878"/>
                </a:lnTo>
                <a:lnTo>
                  <a:pt x="104314" y="40909"/>
                </a:lnTo>
                <a:lnTo>
                  <a:pt x="62994" y="38272"/>
                </a:lnTo>
                <a:close/>
              </a:path>
              <a:path w="630555" h="102235">
                <a:moveTo>
                  <a:pt x="43435" y="48043"/>
                </a:moveTo>
                <a:lnTo>
                  <a:pt x="37660" y="50928"/>
                </a:lnTo>
                <a:lnTo>
                  <a:pt x="37178" y="58679"/>
                </a:lnTo>
                <a:lnTo>
                  <a:pt x="61548" y="60237"/>
                </a:lnTo>
                <a:lnTo>
                  <a:pt x="43435" y="48043"/>
                </a:lnTo>
                <a:close/>
              </a:path>
              <a:path w="630555" h="102235">
                <a:moveTo>
                  <a:pt x="27908" y="37590"/>
                </a:moveTo>
                <a:lnTo>
                  <a:pt x="26639" y="56434"/>
                </a:lnTo>
                <a:lnTo>
                  <a:pt x="37660" y="50928"/>
                </a:lnTo>
                <a:lnTo>
                  <a:pt x="38064" y="44427"/>
                </a:lnTo>
                <a:lnTo>
                  <a:pt x="27908" y="37590"/>
                </a:lnTo>
                <a:close/>
              </a:path>
              <a:path w="630555" h="102235">
                <a:moveTo>
                  <a:pt x="37660" y="50928"/>
                </a:moveTo>
                <a:lnTo>
                  <a:pt x="26639" y="56434"/>
                </a:lnTo>
                <a:lnTo>
                  <a:pt x="37318" y="56434"/>
                </a:lnTo>
                <a:lnTo>
                  <a:pt x="37660" y="50928"/>
                </a:lnTo>
                <a:close/>
              </a:path>
              <a:path w="630555" h="102235">
                <a:moveTo>
                  <a:pt x="38064" y="44427"/>
                </a:moveTo>
                <a:lnTo>
                  <a:pt x="37660" y="50928"/>
                </a:lnTo>
                <a:lnTo>
                  <a:pt x="43435" y="48043"/>
                </a:lnTo>
                <a:lnTo>
                  <a:pt x="38064" y="44427"/>
                </a:lnTo>
                <a:close/>
              </a:path>
              <a:path w="630555" h="102235">
                <a:moveTo>
                  <a:pt x="38544" y="36711"/>
                </a:moveTo>
                <a:lnTo>
                  <a:pt x="38064" y="44427"/>
                </a:lnTo>
                <a:lnTo>
                  <a:pt x="43435" y="48043"/>
                </a:lnTo>
                <a:lnTo>
                  <a:pt x="62994" y="38272"/>
                </a:lnTo>
                <a:lnTo>
                  <a:pt x="38544" y="36711"/>
                </a:lnTo>
                <a:close/>
              </a:path>
              <a:path w="630555" h="102235">
                <a:moveTo>
                  <a:pt x="38490" y="37590"/>
                </a:moveTo>
                <a:lnTo>
                  <a:pt x="27908" y="37590"/>
                </a:lnTo>
                <a:lnTo>
                  <a:pt x="38064" y="44427"/>
                </a:lnTo>
                <a:lnTo>
                  <a:pt x="38490" y="37590"/>
                </a:lnTo>
                <a:close/>
              </a:path>
              <a:path w="630555" h="102235">
                <a:moveTo>
                  <a:pt x="66119" y="36711"/>
                </a:moveTo>
                <a:lnTo>
                  <a:pt x="38544" y="36711"/>
                </a:lnTo>
                <a:lnTo>
                  <a:pt x="62994" y="38272"/>
                </a:lnTo>
                <a:lnTo>
                  <a:pt x="66119" y="36711"/>
                </a:lnTo>
                <a:close/>
              </a:path>
            </a:pathLst>
          </a:custGeom>
          <a:solidFill>
            <a:srgbClr val="497DBA"/>
          </a:solidFill>
        </p:spPr>
        <p:txBody>
          <a:bodyPr wrap="square" lIns="0" tIns="0" rIns="0" bIns="0" rtlCol="0"/>
          <a:lstStyle/>
          <a:p>
            <a:endParaRPr/>
          </a:p>
        </p:txBody>
      </p:sp>
      <p:sp>
        <p:nvSpPr>
          <p:cNvPr id="30" name="object 30"/>
          <p:cNvSpPr/>
          <p:nvPr/>
        </p:nvSpPr>
        <p:spPr>
          <a:xfrm>
            <a:off x="1978231" y="5341643"/>
            <a:ext cx="831215" cy="328930"/>
          </a:xfrm>
          <a:custGeom>
            <a:avLst/>
            <a:gdLst/>
            <a:ahLst/>
            <a:cxnLst/>
            <a:rect l="l" t="t" r="r" b="b"/>
            <a:pathLst>
              <a:path w="831214" h="328929">
                <a:moveTo>
                  <a:pt x="823295" y="0"/>
                </a:moveTo>
                <a:lnTo>
                  <a:pt x="761428" y="22476"/>
                </a:lnTo>
                <a:lnTo>
                  <a:pt x="768845" y="43126"/>
                </a:lnTo>
                <a:lnTo>
                  <a:pt x="830809" y="20650"/>
                </a:lnTo>
                <a:lnTo>
                  <a:pt x="823295" y="0"/>
                </a:lnTo>
                <a:close/>
              </a:path>
              <a:path w="831214" h="328929">
                <a:moveTo>
                  <a:pt x="740741" y="29974"/>
                </a:moveTo>
                <a:lnTo>
                  <a:pt x="678874" y="52450"/>
                </a:lnTo>
                <a:lnTo>
                  <a:pt x="686291" y="73100"/>
                </a:lnTo>
                <a:lnTo>
                  <a:pt x="748255" y="50624"/>
                </a:lnTo>
                <a:lnTo>
                  <a:pt x="740741" y="29974"/>
                </a:lnTo>
                <a:close/>
              </a:path>
              <a:path w="831214" h="328929">
                <a:moveTo>
                  <a:pt x="658187" y="59939"/>
                </a:moveTo>
                <a:lnTo>
                  <a:pt x="596320" y="82425"/>
                </a:lnTo>
                <a:lnTo>
                  <a:pt x="603737" y="103075"/>
                </a:lnTo>
                <a:lnTo>
                  <a:pt x="665701" y="80599"/>
                </a:lnTo>
                <a:lnTo>
                  <a:pt x="658187" y="59939"/>
                </a:lnTo>
                <a:close/>
              </a:path>
              <a:path w="831214" h="328929">
                <a:moveTo>
                  <a:pt x="575633" y="89914"/>
                </a:moveTo>
                <a:lnTo>
                  <a:pt x="513766" y="112390"/>
                </a:lnTo>
                <a:lnTo>
                  <a:pt x="521183" y="133050"/>
                </a:lnTo>
                <a:lnTo>
                  <a:pt x="583147" y="110564"/>
                </a:lnTo>
                <a:lnTo>
                  <a:pt x="575633" y="89914"/>
                </a:lnTo>
                <a:close/>
              </a:path>
              <a:path w="831214" h="328929">
                <a:moveTo>
                  <a:pt x="493079" y="119888"/>
                </a:moveTo>
                <a:lnTo>
                  <a:pt x="431115" y="142364"/>
                </a:lnTo>
                <a:lnTo>
                  <a:pt x="438629" y="163014"/>
                </a:lnTo>
                <a:lnTo>
                  <a:pt x="500593" y="140538"/>
                </a:lnTo>
                <a:lnTo>
                  <a:pt x="493079" y="119888"/>
                </a:lnTo>
                <a:close/>
              </a:path>
              <a:path w="831214" h="328929">
                <a:moveTo>
                  <a:pt x="410525" y="149863"/>
                </a:moveTo>
                <a:lnTo>
                  <a:pt x="348561" y="172339"/>
                </a:lnTo>
                <a:lnTo>
                  <a:pt x="356075" y="192989"/>
                </a:lnTo>
                <a:lnTo>
                  <a:pt x="418039" y="170513"/>
                </a:lnTo>
                <a:lnTo>
                  <a:pt x="410525" y="149863"/>
                </a:lnTo>
                <a:close/>
              </a:path>
              <a:path w="831214" h="328929">
                <a:moveTo>
                  <a:pt x="327971" y="179828"/>
                </a:moveTo>
                <a:lnTo>
                  <a:pt x="266007" y="202304"/>
                </a:lnTo>
                <a:lnTo>
                  <a:pt x="273521" y="222964"/>
                </a:lnTo>
                <a:lnTo>
                  <a:pt x="335485" y="200478"/>
                </a:lnTo>
                <a:lnTo>
                  <a:pt x="327971" y="179828"/>
                </a:lnTo>
                <a:close/>
              </a:path>
              <a:path w="831214" h="328929">
                <a:moveTo>
                  <a:pt x="245417" y="209802"/>
                </a:moveTo>
                <a:lnTo>
                  <a:pt x="183453" y="232278"/>
                </a:lnTo>
                <a:lnTo>
                  <a:pt x="190967" y="252928"/>
                </a:lnTo>
                <a:lnTo>
                  <a:pt x="252931" y="230452"/>
                </a:lnTo>
                <a:lnTo>
                  <a:pt x="245417" y="209802"/>
                </a:lnTo>
                <a:close/>
              </a:path>
              <a:path w="831214" h="328929">
                <a:moveTo>
                  <a:pt x="71624" y="232200"/>
                </a:moveTo>
                <a:lnTo>
                  <a:pt x="64696" y="232835"/>
                </a:lnTo>
                <a:lnTo>
                  <a:pt x="60890" y="237492"/>
                </a:lnTo>
                <a:lnTo>
                  <a:pt x="0" y="310583"/>
                </a:lnTo>
                <a:lnTo>
                  <a:pt x="99533" y="328695"/>
                </a:lnTo>
                <a:lnTo>
                  <a:pt x="105192" y="324741"/>
                </a:lnTo>
                <a:lnTo>
                  <a:pt x="106266" y="318775"/>
                </a:lnTo>
                <a:lnTo>
                  <a:pt x="107421" y="312878"/>
                </a:lnTo>
                <a:lnTo>
                  <a:pt x="25859" y="312878"/>
                </a:lnTo>
                <a:lnTo>
                  <a:pt x="18345" y="292218"/>
                </a:lnTo>
                <a:lnTo>
                  <a:pt x="54923" y="278950"/>
                </a:lnTo>
                <a:lnTo>
                  <a:pt x="77772" y="251552"/>
                </a:lnTo>
                <a:lnTo>
                  <a:pt x="81578" y="246894"/>
                </a:lnTo>
                <a:lnTo>
                  <a:pt x="80992" y="239972"/>
                </a:lnTo>
                <a:lnTo>
                  <a:pt x="71624" y="232200"/>
                </a:lnTo>
                <a:close/>
              </a:path>
              <a:path w="831214" h="328929">
                <a:moveTo>
                  <a:pt x="54923" y="278950"/>
                </a:moveTo>
                <a:lnTo>
                  <a:pt x="18345" y="292218"/>
                </a:lnTo>
                <a:lnTo>
                  <a:pt x="25859" y="312878"/>
                </a:lnTo>
                <a:lnTo>
                  <a:pt x="33312" y="310173"/>
                </a:lnTo>
                <a:lnTo>
                  <a:pt x="28884" y="310173"/>
                </a:lnTo>
                <a:lnTo>
                  <a:pt x="22443" y="292335"/>
                </a:lnTo>
                <a:lnTo>
                  <a:pt x="43760" y="292335"/>
                </a:lnTo>
                <a:lnTo>
                  <a:pt x="54923" y="278950"/>
                </a:lnTo>
                <a:close/>
              </a:path>
              <a:path w="831214" h="328929">
                <a:moveTo>
                  <a:pt x="62408" y="299614"/>
                </a:moveTo>
                <a:lnTo>
                  <a:pt x="25859" y="312878"/>
                </a:lnTo>
                <a:lnTo>
                  <a:pt x="107421" y="312878"/>
                </a:lnTo>
                <a:lnTo>
                  <a:pt x="103436" y="307088"/>
                </a:lnTo>
                <a:lnTo>
                  <a:pt x="62408" y="299614"/>
                </a:lnTo>
                <a:close/>
              </a:path>
              <a:path w="831214" h="328929">
                <a:moveTo>
                  <a:pt x="22443" y="292335"/>
                </a:moveTo>
                <a:lnTo>
                  <a:pt x="28884" y="310173"/>
                </a:lnTo>
                <a:lnTo>
                  <a:pt x="40949" y="295706"/>
                </a:lnTo>
                <a:lnTo>
                  <a:pt x="22443" y="292335"/>
                </a:lnTo>
                <a:close/>
              </a:path>
              <a:path w="831214" h="328929">
                <a:moveTo>
                  <a:pt x="40949" y="295706"/>
                </a:moveTo>
                <a:lnTo>
                  <a:pt x="28884" y="310173"/>
                </a:lnTo>
                <a:lnTo>
                  <a:pt x="33312" y="310173"/>
                </a:lnTo>
                <a:lnTo>
                  <a:pt x="62408" y="299614"/>
                </a:lnTo>
                <a:lnTo>
                  <a:pt x="40949" y="295706"/>
                </a:lnTo>
                <a:close/>
              </a:path>
              <a:path w="831214" h="328929">
                <a:moveTo>
                  <a:pt x="80309" y="269742"/>
                </a:moveTo>
                <a:lnTo>
                  <a:pt x="54923" y="278950"/>
                </a:lnTo>
                <a:lnTo>
                  <a:pt x="40949" y="295706"/>
                </a:lnTo>
                <a:lnTo>
                  <a:pt x="62408" y="299614"/>
                </a:lnTo>
                <a:lnTo>
                  <a:pt x="87823" y="290392"/>
                </a:lnTo>
                <a:lnTo>
                  <a:pt x="80309" y="269742"/>
                </a:lnTo>
                <a:close/>
              </a:path>
              <a:path w="831214" h="328929">
                <a:moveTo>
                  <a:pt x="43760" y="292335"/>
                </a:moveTo>
                <a:lnTo>
                  <a:pt x="22443" y="292335"/>
                </a:lnTo>
                <a:lnTo>
                  <a:pt x="40949" y="295706"/>
                </a:lnTo>
                <a:lnTo>
                  <a:pt x="43760" y="292335"/>
                </a:lnTo>
                <a:close/>
              </a:path>
              <a:path w="831214" h="328929">
                <a:moveTo>
                  <a:pt x="162863" y="239777"/>
                </a:moveTo>
                <a:lnTo>
                  <a:pt x="100899" y="262253"/>
                </a:lnTo>
                <a:lnTo>
                  <a:pt x="108413" y="282903"/>
                </a:lnTo>
                <a:lnTo>
                  <a:pt x="170377" y="260427"/>
                </a:lnTo>
                <a:lnTo>
                  <a:pt x="162863" y="239777"/>
                </a:lnTo>
                <a:close/>
              </a:path>
            </a:pathLst>
          </a:custGeom>
          <a:solidFill>
            <a:srgbClr val="497DBA"/>
          </a:solidFill>
        </p:spPr>
        <p:txBody>
          <a:bodyPr wrap="square" lIns="0" tIns="0" rIns="0" bIns="0" rtlCol="0"/>
          <a:lstStyle/>
          <a:p>
            <a:endParaRPr/>
          </a:p>
        </p:txBody>
      </p:sp>
      <p:sp>
        <p:nvSpPr>
          <p:cNvPr id="31" name="object 31"/>
          <p:cNvSpPr/>
          <p:nvPr/>
        </p:nvSpPr>
        <p:spPr>
          <a:xfrm>
            <a:off x="917081" y="2620604"/>
            <a:ext cx="1251585" cy="1026794"/>
          </a:xfrm>
          <a:custGeom>
            <a:avLst/>
            <a:gdLst/>
            <a:ahLst/>
            <a:cxnLst/>
            <a:rect l="l" t="t" r="r" b="b"/>
            <a:pathLst>
              <a:path w="1251585" h="1026795">
                <a:moveTo>
                  <a:pt x="1251532" y="0"/>
                </a:moveTo>
                <a:lnTo>
                  <a:pt x="0" y="0"/>
                </a:lnTo>
                <a:lnTo>
                  <a:pt x="0" y="971098"/>
                </a:lnTo>
                <a:lnTo>
                  <a:pt x="58644" y="987041"/>
                </a:lnTo>
                <a:lnTo>
                  <a:pt x="113633" y="1000036"/>
                </a:lnTo>
                <a:lnTo>
                  <a:pt x="165220" y="1010249"/>
                </a:lnTo>
                <a:lnTo>
                  <a:pt x="213656" y="1017843"/>
                </a:lnTo>
                <a:lnTo>
                  <a:pt x="259194" y="1022984"/>
                </a:lnTo>
                <a:lnTo>
                  <a:pt x="302085" y="1025835"/>
                </a:lnTo>
                <a:lnTo>
                  <a:pt x="342582" y="1026561"/>
                </a:lnTo>
                <a:lnTo>
                  <a:pt x="380936" y="1025327"/>
                </a:lnTo>
                <a:lnTo>
                  <a:pt x="452226" y="1017632"/>
                </a:lnTo>
                <a:lnTo>
                  <a:pt x="517971" y="1004068"/>
                </a:lnTo>
                <a:lnTo>
                  <a:pt x="580187" y="985947"/>
                </a:lnTo>
                <a:lnTo>
                  <a:pt x="640892" y="964586"/>
                </a:lnTo>
                <a:lnTo>
                  <a:pt x="733526" y="929346"/>
                </a:lnTo>
                <a:lnTo>
                  <a:pt x="765833" y="917403"/>
                </a:lnTo>
                <a:lnTo>
                  <a:pt x="834101" y="894211"/>
                </a:lnTo>
                <a:lnTo>
                  <a:pt x="908924" y="873037"/>
                </a:lnTo>
                <a:lnTo>
                  <a:pt x="949423" y="863619"/>
                </a:lnTo>
                <a:lnTo>
                  <a:pt x="992318" y="855199"/>
                </a:lnTo>
                <a:lnTo>
                  <a:pt x="1037859" y="847941"/>
                </a:lnTo>
                <a:lnTo>
                  <a:pt x="1086298" y="842010"/>
                </a:lnTo>
                <a:lnTo>
                  <a:pt x="1137889" y="837570"/>
                </a:lnTo>
                <a:lnTo>
                  <a:pt x="1192883" y="834785"/>
                </a:lnTo>
                <a:lnTo>
                  <a:pt x="1251532" y="833820"/>
                </a:lnTo>
                <a:lnTo>
                  <a:pt x="1251532" y="0"/>
                </a:lnTo>
                <a:close/>
              </a:path>
            </a:pathLst>
          </a:custGeom>
          <a:solidFill>
            <a:srgbClr val="FFFFFF"/>
          </a:solidFill>
        </p:spPr>
        <p:txBody>
          <a:bodyPr wrap="square" lIns="0" tIns="0" rIns="0" bIns="0" rtlCol="0"/>
          <a:lstStyle/>
          <a:p>
            <a:endParaRPr/>
          </a:p>
        </p:txBody>
      </p:sp>
      <p:sp>
        <p:nvSpPr>
          <p:cNvPr id="32" name="object 32"/>
          <p:cNvSpPr/>
          <p:nvPr/>
        </p:nvSpPr>
        <p:spPr>
          <a:xfrm>
            <a:off x="917081" y="2620604"/>
            <a:ext cx="1251585" cy="1026794"/>
          </a:xfrm>
          <a:custGeom>
            <a:avLst/>
            <a:gdLst/>
            <a:ahLst/>
            <a:cxnLst/>
            <a:rect l="l" t="t" r="r" b="b"/>
            <a:pathLst>
              <a:path w="1251585" h="1026795">
                <a:moveTo>
                  <a:pt x="0" y="0"/>
                </a:moveTo>
                <a:lnTo>
                  <a:pt x="1251532" y="0"/>
                </a:lnTo>
                <a:lnTo>
                  <a:pt x="1251532" y="833820"/>
                </a:lnTo>
                <a:lnTo>
                  <a:pt x="1192883" y="834785"/>
                </a:lnTo>
                <a:lnTo>
                  <a:pt x="1137889" y="837570"/>
                </a:lnTo>
                <a:lnTo>
                  <a:pt x="1086298" y="842010"/>
                </a:lnTo>
                <a:lnTo>
                  <a:pt x="1037859" y="847941"/>
                </a:lnTo>
                <a:lnTo>
                  <a:pt x="992318" y="855199"/>
                </a:lnTo>
                <a:lnTo>
                  <a:pt x="949423" y="863619"/>
                </a:lnTo>
                <a:lnTo>
                  <a:pt x="908924" y="873037"/>
                </a:lnTo>
                <a:lnTo>
                  <a:pt x="870567" y="883289"/>
                </a:lnTo>
                <a:lnTo>
                  <a:pt x="799274" y="905637"/>
                </a:lnTo>
                <a:lnTo>
                  <a:pt x="733526" y="929346"/>
                </a:lnTo>
                <a:lnTo>
                  <a:pt x="671308" y="953102"/>
                </a:lnTo>
                <a:lnTo>
                  <a:pt x="640892" y="964586"/>
                </a:lnTo>
                <a:lnTo>
                  <a:pt x="580187" y="985947"/>
                </a:lnTo>
                <a:lnTo>
                  <a:pt x="517971" y="1004068"/>
                </a:lnTo>
                <a:lnTo>
                  <a:pt x="452226" y="1017632"/>
                </a:lnTo>
                <a:lnTo>
                  <a:pt x="380936" y="1025327"/>
                </a:lnTo>
                <a:lnTo>
                  <a:pt x="342582" y="1026561"/>
                </a:lnTo>
                <a:lnTo>
                  <a:pt x="302085" y="1025835"/>
                </a:lnTo>
                <a:lnTo>
                  <a:pt x="259194" y="1022984"/>
                </a:lnTo>
                <a:lnTo>
                  <a:pt x="213656" y="1017843"/>
                </a:lnTo>
                <a:lnTo>
                  <a:pt x="165220" y="1010249"/>
                </a:lnTo>
                <a:lnTo>
                  <a:pt x="113633" y="1000036"/>
                </a:lnTo>
                <a:lnTo>
                  <a:pt x="58644" y="987041"/>
                </a:lnTo>
                <a:lnTo>
                  <a:pt x="0" y="971098"/>
                </a:lnTo>
                <a:lnTo>
                  <a:pt x="0" y="0"/>
                </a:lnTo>
                <a:close/>
              </a:path>
            </a:pathLst>
          </a:custGeom>
          <a:ln w="21963">
            <a:solidFill>
              <a:srgbClr val="F79546"/>
            </a:solidFill>
          </a:ln>
        </p:spPr>
        <p:txBody>
          <a:bodyPr wrap="square" lIns="0" tIns="0" rIns="0" bIns="0" rtlCol="0"/>
          <a:lstStyle/>
          <a:p>
            <a:endParaRPr/>
          </a:p>
        </p:txBody>
      </p:sp>
      <p:sp>
        <p:nvSpPr>
          <p:cNvPr id="33" name="object 33"/>
          <p:cNvSpPr txBox="1"/>
          <p:nvPr/>
        </p:nvSpPr>
        <p:spPr>
          <a:xfrm>
            <a:off x="983924" y="2644509"/>
            <a:ext cx="2567940" cy="1380186"/>
          </a:xfrm>
          <a:prstGeom prst="rect">
            <a:avLst/>
          </a:prstGeom>
        </p:spPr>
        <p:txBody>
          <a:bodyPr vert="horz" wrap="square" lIns="0" tIns="0" rIns="0" bIns="0" rtlCol="0">
            <a:spAutoFit/>
          </a:bodyPr>
          <a:lstStyle/>
          <a:p>
            <a:pPr marR="1477010">
              <a:lnSpc>
                <a:spcPct val="102000"/>
              </a:lnSpc>
            </a:pPr>
            <a:r>
              <a:rPr sz="850" spc="10" dirty="0">
                <a:latin typeface="Calibri"/>
                <a:cs typeface="Calibri"/>
              </a:rPr>
              <a:t>Note </a:t>
            </a:r>
            <a:r>
              <a:rPr sz="850" dirty="0">
                <a:latin typeface="Calibri"/>
                <a:cs typeface="Calibri"/>
              </a:rPr>
              <a:t>: </a:t>
            </a:r>
            <a:r>
              <a:rPr sz="850" spc="10" dirty="0">
                <a:latin typeface="Calibri"/>
                <a:cs typeface="Calibri"/>
              </a:rPr>
              <a:t>Applicants </a:t>
            </a:r>
            <a:r>
              <a:rPr sz="850" dirty="0">
                <a:latin typeface="Calibri"/>
                <a:cs typeface="Calibri"/>
              </a:rPr>
              <a:t>and  </a:t>
            </a:r>
            <a:r>
              <a:rPr sz="850" spc="5" dirty="0">
                <a:latin typeface="Calibri"/>
                <a:cs typeface="Calibri"/>
              </a:rPr>
              <a:t>Beneficiaries </a:t>
            </a:r>
            <a:r>
              <a:rPr sz="850" dirty="0">
                <a:latin typeface="Calibri"/>
                <a:cs typeface="Calibri"/>
              </a:rPr>
              <a:t>may </a:t>
            </a:r>
            <a:r>
              <a:rPr sz="850" spc="10" dirty="0">
                <a:latin typeface="Calibri"/>
                <a:cs typeface="Calibri"/>
              </a:rPr>
              <a:t>(or  </a:t>
            </a:r>
            <a:r>
              <a:rPr sz="850" spc="5" dirty="0">
                <a:latin typeface="Calibri"/>
                <a:cs typeface="Calibri"/>
              </a:rPr>
              <a:t>not) have </a:t>
            </a:r>
            <a:r>
              <a:rPr sz="850" spc="10" dirty="0">
                <a:latin typeface="Calibri"/>
                <a:cs typeface="Calibri"/>
              </a:rPr>
              <a:t>affiliated  </a:t>
            </a:r>
            <a:r>
              <a:rPr sz="850" spc="15" dirty="0">
                <a:latin typeface="Calibri"/>
                <a:cs typeface="Calibri"/>
              </a:rPr>
              <a:t>entities,</a:t>
            </a:r>
            <a:r>
              <a:rPr sz="850" spc="-75" dirty="0">
                <a:latin typeface="Calibri"/>
                <a:cs typeface="Calibri"/>
              </a:rPr>
              <a:t> </a:t>
            </a:r>
            <a:r>
              <a:rPr sz="850" spc="5" dirty="0">
                <a:latin typeface="Calibri"/>
                <a:cs typeface="Calibri"/>
              </a:rPr>
              <a:t>but</a:t>
            </a:r>
            <a:r>
              <a:rPr sz="850" spc="-90" dirty="0">
                <a:latin typeface="Calibri"/>
                <a:cs typeface="Calibri"/>
              </a:rPr>
              <a:t> </a:t>
            </a:r>
            <a:r>
              <a:rPr sz="850" spc="15" dirty="0" smtClean="0">
                <a:latin typeface="Calibri"/>
                <a:cs typeface="Calibri"/>
              </a:rPr>
              <a:t>these</a:t>
            </a:r>
            <a:r>
              <a:rPr lang="fr-BE" sz="850" spc="15" dirty="0" smtClean="0">
                <a:latin typeface="Calibri"/>
                <a:cs typeface="Calibri"/>
              </a:rPr>
              <a:t> </a:t>
            </a:r>
            <a:r>
              <a:rPr sz="850" spc="15" dirty="0" smtClean="0">
                <a:latin typeface="Calibri"/>
                <a:cs typeface="Calibri"/>
              </a:rPr>
              <a:t>never</a:t>
            </a:r>
            <a:r>
              <a:rPr lang="fr-BE" sz="850" spc="15" dirty="0" smtClean="0">
                <a:latin typeface="Calibri"/>
                <a:cs typeface="Calibri"/>
              </a:rPr>
              <a:t> </a:t>
            </a:r>
            <a:r>
              <a:rPr sz="850" spc="10" dirty="0" smtClean="0">
                <a:latin typeface="Calibri"/>
                <a:cs typeface="Calibri"/>
              </a:rPr>
              <a:t>sign</a:t>
            </a:r>
            <a:r>
              <a:rPr sz="850" spc="-105" dirty="0" smtClean="0">
                <a:latin typeface="Calibri"/>
                <a:cs typeface="Calibri"/>
              </a:rPr>
              <a:t> </a:t>
            </a:r>
            <a:r>
              <a:rPr sz="850" spc="5" dirty="0">
                <a:latin typeface="Calibri"/>
                <a:cs typeface="Calibri"/>
              </a:rPr>
              <a:t>the</a:t>
            </a:r>
            <a:r>
              <a:rPr sz="850" spc="-85" dirty="0">
                <a:latin typeface="Calibri"/>
                <a:cs typeface="Calibri"/>
              </a:rPr>
              <a:t> </a:t>
            </a:r>
            <a:r>
              <a:rPr sz="850" spc="-5" dirty="0">
                <a:latin typeface="Calibri"/>
                <a:cs typeface="Calibri"/>
              </a:rPr>
              <a:t>contract.</a:t>
            </a:r>
            <a:endParaRPr sz="850" dirty="0">
              <a:latin typeface="Calibri"/>
              <a:cs typeface="Calibri"/>
            </a:endParaRPr>
          </a:p>
          <a:p>
            <a:pPr>
              <a:lnSpc>
                <a:spcPct val="100000"/>
              </a:lnSpc>
            </a:pPr>
            <a:endParaRPr sz="800" dirty="0">
              <a:latin typeface="Times New Roman"/>
              <a:cs typeface="Times New Roman"/>
            </a:endParaRPr>
          </a:p>
          <a:p>
            <a:pPr>
              <a:lnSpc>
                <a:spcPct val="100000"/>
              </a:lnSpc>
              <a:spcBef>
                <a:spcPts val="20"/>
              </a:spcBef>
            </a:pPr>
            <a:endParaRPr sz="1100" dirty="0">
              <a:latin typeface="Times New Roman"/>
              <a:cs typeface="Times New Roman"/>
            </a:endParaRPr>
          </a:p>
          <a:p>
            <a:pPr algn="r">
              <a:lnSpc>
                <a:spcPct val="100000"/>
              </a:lnSpc>
            </a:pPr>
            <a:r>
              <a:rPr sz="850" spc="5" dirty="0">
                <a:solidFill>
                  <a:srgbClr val="FFFFFF"/>
                </a:solidFill>
                <a:latin typeface="Calibri"/>
                <a:cs typeface="Calibri"/>
              </a:rPr>
              <a:t>Co-applicant</a:t>
            </a:r>
            <a:r>
              <a:rPr sz="850" spc="45" dirty="0">
                <a:solidFill>
                  <a:srgbClr val="FFFFFF"/>
                </a:solidFill>
                <a:latin typeface="Calibri"/>
                <a:cs typeface="Calibri"/>
              </a:rPr>
              <a:t> </a:t>
            </a:r>
            <a:r>
              <a:rPr sz="850" spc="5" dirty="0">
                <a:solidFill>
                  <a:srgbClr val="FFFFFF"/>
                </a:solidFill>
                <a:latin typeface="Calibri"/>
                <a:cs typeface="Calibri"/>
              </a:rPr>
              <a:t>1</a:t>
            </a:r>
            <a:endParaRPr sz="850" dirty="0">
              <a:latin typeface="Calibri"/>
              <a:cs typeface="Calibri"/>
            </a:endParaRPr>
          </a:p>
          <a:p>
            <a:pPr>
              <a:lnSpc>
                <a:spcPct val="100000"/>
              </a:lnSpc>
              <a:spcBef>
                <a:spcPts val="55"/>
              </a:spcBef>
            </a:pPr>
            <a:endParaRPr sz="950" dirty="0">
              <a:latin typeface="Times New Roman"/>
              <a:cs typeface="Times New Roman"/>
            </a:endParaRPr>
          </a:p>
          <a:p>
            <a:pPr marL="295910">
              <a:lnSpc>
                <a:spcPct val="100000"/>
              </a:lnSpc>
            </a:pPr>
            <a:r>
              <a:rPr sz="850" spc="15" dirty="0">
                <a:solidFill>
                  <a:srgbClr val="FFFFFF"/>
                </a:solidFill>
                <a:latin typeface="Calibri"/>
                <a:cs typeface="Calibri"/>
              </a:rPr>
              <a:t>Affiliated</a:t>
            </a:r>
            <a:r>
              <a:rPr sz="850" spc="-114" dirty="0">
                <a:solidFill>
                  <a:srgbClr val="FFFFFF"/>
                </a:solidFill>
                <a:latin typeface="Calibri"/>
                <a:cs typeface="Calibri"/>
              </a:rPr>
              <a:t> </a:t>
            </a:r>
            <a:r>
              <a:rPr sz="850" spc="5" dirty="0">
                <a:solidFill>
                  <a:srgbClr val="FFFFFF"/>
                </a:solidFill>
                <a:latin typeface="Calibri"/>
                <a:cs typeface="Calibri"/>
              </a:rPr>
              <a:t>Entity</a:t>
            </a:r>
            <a:r>
              <a:rPr sz="850" spc="-110" dirty="0">
                <a:solidFill>
                  <a:srgbClr val="FFFFFF"/>
                </a:solidFill>
                <a:latin typeface="Calibri"/>
                <a:cs typeface="Calibri"/>
              </a:rPr>
              <a:t> </a:t>
            </a:r>
            <a:r>
              <a:rPr sz="850" spc="5" dirty="0">
                <a:solidFill>
                  <a:srgbClr val="FFFFFF"/>
                </a:solidFill>
                <a:latin typeface="Calibri"/>
                <a:cs typeface="Calibri"/>
              </a:rPr>
              <a:t>1</a:t>
            </a:r>
            <a:endParaRPr sz="850" dirty="0">
              <a:latin typeface="Calibri"/>
              <a:cs typeface="Calibri"/>
            </a:endParaRPr>
          </a:p>
        </p:txBody>
      </p:sp>
      <p:pic>
        <p:nvPicPr>
          <p:cNvPr id="34" name="Picture 3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40593031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94047" y="6614158"/>
            <a:ext cx="749808" cy="24384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263390" y="6660641"/>
            <a:ext cx="611505" cy="198120"/>
          </a:xfrm>
          <a:custGeom>
            <a:avLst/>
            <a:gdLst/>
            <a:ahLst/>
            <a:cxnLst/>
            <a:rect l="l" t="t" r="r" b="b"/>
            <a:pathLst>
              <a:path w="611504" h="198120">
                <a:moveTo>
                  <a:pt x="0" y="198120"/>
                </a:moveTo>
                <a:lnTo>
                  <a:pt x="611124" y="198120"/>
                </a:lnTo>
                <a:lnTo>
                  <a:pt x="611124" y="0"/>
                </a:lnTo>
                <a:lnTo>
                  <a:pt x="0" y="0"/>
                </a:lnTo>
                <a:lnTo>
                  <a:pt x="0" y="198120"/>
                </a:lnTo>
                <a:close/>
              </a:path>
            </a:pathLst>
          </a:custGeom>
          <a:solidFill>
            <a:srgbClr val="123076"/>
          </a:solidFill>
        </p:spPr>
        <p:txBody>
          <a:bodyPr wrap="square" lIns="0" tIns="0" rIns="0" bIns="0" rtlCol="0"/>
          <a:lstStyle/>
          <a:p>
            <a:endParaRPr/>
          </a:p>
        </p:txBody>
      </p:sp>
      <p:sp>
        <p:nvSpPr>
          <p:cNvPr id="4" name="object 4"/>
          <p:cNvSpPr/>
          <p:nvPr/>
        </p:nvSpPr>
        <p:spPr>
          <a:xfrm>
            <a:off x="4263390" y="6660641"/>
            <a:ext cx="611505" cy="198120"/>
          </a:xfrm>
          <a:custGeom>
            <a:avLst/>
            <a:gdLst/>
            <a:ahLst/>
            <a:cxnLst/>
            <a:rect l="l" t="t" r="r" b="b"/>
            <a:pathLst>
              <a:path w="611504" h="198120">
                <a:moveTo>
                  <a:pt x="0" y="198120"/>
                </a:moveTo>
                <a:lnTo>
                  <a:pt x="611124" y="198120"/>
                </a:lnTo>
                <a:lnTo>
                  <a:pt x="611124" y="0"/>
                </a:lnTo>
                <a:lnTo>
                  <a:pt x="0" y="0"/>
                </a:lnTo>
                <a:lnTo>
                  <a:pt x="0" y="198120"/>
                </a:lnTo>
                <a:close/>
              </a:path>
            </a:pathLst>
          </a:custGeom>
          <a:ln w="9143">
            <a:solidFill>
              <a:srgbClr val="123076"/>
            </a:solidFill>
          </a:ln>
        </p:spPr>
        <p:txBody>
          <a:bodyPr wrap="square" lIns="0" tIns="0" rIns="0" bIns="0" rtlCol="0"/>
          <a:lstStyle/>
          <a:p>
            <a:endParaRPr/>
          </a:p>
        </p:txBody>
      </p:sp>
      <p:sp>
        <p:nvSpPr>
          <p:cNvPr id="5" name="object 5"/>
          <p:cNvSpPr/>
          <p:nvPr/>
        </p:nvSpPr>
        <p:spPr>
          <a:xfrm>
            <a:off x="3958590" y="259841"/>
            <a:ext cx="1437132" cy="1004315"/>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374848" y="1546874"/>
            <a:ext cx="8229600" cy="692881"/>
          </a:xfrm>
          <a:prstGeom prst="rect">
            <a:avLst/>
          </a:prstGeom>
        </p:spPr>
        <p:txBody>
          <a:bodyPr vert="horz" wrap="square" lIns="0" tIns="228980" rIns="0" bIns="0" rtlCol="0">
            <a:spAutoFit/>
          </a:bodyPr>
          <a:lstStyle/>
          <a:p>
            <a:pPr marL="292100">
              <a:lnSpc>
                <a:spcPct val="100000"/>
              </a:lnSpc>
            </a:pPr>
            <a:r>
              <a:rPr spc="-5" dirty="0"/>
              <a:t>APPLICANTS SHOULD ALWAYS…</a:t>
            </a:r>
          </a:p>
        </p:txBody>
      </p:sp>
      <p:sp>
        <p:nvSpPr>
          <p:cNvPr id="7" name="object 7"/>
          <p:cNvSpPr txBox="1"/>
          <p:nvPr/>
        </p:nvSpPr>
        <p:spPr>
          <a:xfrm>
            <a:off x="878838" y="2708920"/>
            <a:ext cx="7007859" cy="2762295"/>
          </a:xfrm>
          <a:prstGeom prst="rect">
            <a:avLst/>
          </a:prstGeom>
        </p:spPr>
        <p:txBody>
          <a:bodyPr vert="horz" wrap="square" lIns="0" tIns="0" rIns="0" bIns="0" rtlCol="0">
            <a:spAutoFit/>
          </a:bodyPr>
          <a:lstStyle/>
          <a:p>
            <a:pPr marL="355600" indent="-342900">
              <a:lnSpc>
                <a:spcPct val="100000"/>
              </a:lnSpc>
              <a:spcBef>
                <a:spcPts val="1800"/>
              </a:spcBef>
              <a:buFont typeface="Wingdings" panose="05000000000000000000" pitchFamily="2" charset="2"/>
              <a:buChar char="v"/>
              <a:tabLst>
                <a:tab pos="217804" algn="l"/>
              </a:tabLst>
            </a:pPr>
            <a:r>
              <a:rPr sz="2000" spc="-5" dirty="0" smtClean="0">
                <a:solidFill>
                  <a:srgbClr val="0E5393"/>
                </a:solidFill>
                <a:latin typeface="Verdana"/>
                <a:cs typeface="Verdana"/>
              </a:rPr>
              <a:t>Read </a:t>
            </a:r>
            <a:r>
              <a:rPr sz="2000" spc="-5" dirty="0">
                <a:solidFill>
                  <a:srgbClr val="0E5393"/>
                </a:solidFill>
                <a:latin typeface="Verdana"/>
                <a:cs typeface="Verdana"/>
              </a:rPr>
              <a:t>carefully the </a:t>
            </a:r>
            <a:r>
              <a:rPr sz="2000" spc="-5" dirty="0" smtClean="0">
                <a:solidFill>
                  <a:srgbClr val="0E5393"/>
                </a:solidFill>
                <a:latin typeface="Verdana"/>
                <a:cs typeface="Verdana"/>
              </a:rPr>
              <a:t>guidelines</a:t>
            </a:r>
            <a:endParaRPr lang="fr-BE" sz="2000" spc="-5" dirty="0" smtClean="0">
              <a:solidFill>
                <a:srgbClr val="0E5393"/>
              </a:solidFill>
              <a:latin typeface="Verdana"/>
              <a:cs typeface="Verdana"/>
            </a:endParaRPr>
          </a:p>
          <a:p>
            <a:pPr marL="355600" indent="-342900">
              <a:lnSpc>
                <a:spcPct val="100000"/>
              </a:lnSpc>
              <a:spcBef>
                <a:spcPts val="1800"/>
              </a:spcBef>
              <a:buFont typeface="Wingdings" panose="05000000000000000000" pitchFamily="2" charset="2"/>
              <a:buChar char="v"/>
              <a:tabLst>
                <a:tab pos="217804" algn="l"/>
              </a:tabLst>
            </a:pPr>
            <a:r>
              <a:rPr lang="nl-BE" sz="2000" spc="-5" dirty="0" err="1" smtClean="0">
                <a:solidFill>
                  <a:srgbClr val="0E5393"/>
                </a:solidFill>
                <a:latin typeface="Verdana"/>
                <a:cs typeface="Verdana"/>
              </a:rPr>
              <a:t>Submit</a:t>
            </a:r>
            <a:r>
              <a:rPr lang="nl-BE" sz="2000" spc="-5" dirty="0" smtClean="0">
                <a:solidFill>
                  <a:srgbClr val="0E5393"/>
                </a:solidFill>
                <a:latin typeface="Verdana"/>
                <a:cs typeface="Verdana"/>
              </a:rPr>
              <a:t> </a:t>
            </a:r>
            <a:r>
              <a:rPr lang="nl-BE" sz="2000" spc="-5" dirty="0" err="1">
                <a:solidFill>
                  <a:srgbClr val="0E5393"/>
                </a:solidFill>
                <a:latin typeface="Verdana"/>
                <a:cs typeface="Verdana"/>
              </a:rPr>
              <a:t>your</a:t>
            </a:r>
            <a:r>
              <a:rPr lang="nl-BE" sz="2000" spc="-5" dirty="0">
                <a:solidFill>
                  <a:srgbClr val="0E5393"/>
                </a:solidFill>
                <a:latin typeface="Verdana"/>
                <a:cs typeface="Verdana"/>
              </a:rPr>
              <a:t> </a:t>
            </a:r>
            <a:r>
              <a:rPr lang="nl-BE" sz="2000" spc="-5" dirty="0" err="1">
                <a:solidFill>
                  <a:srgbClr val="0E5393"/>
                </a:solidFill>
                <a:latin typeface="Verdana"/>
                <a:cs typeface="Verdana"/>
              </a:rPr>
              <a:t>proposal</a:t>
            </a:r>
            <a:r>
              <a:rPr lang="nl-BE" sz="2000" spc="-5" dirty="0">
                <a:solidFill>
                  <a:srgbClr val="0E5393"/>
                </a:solidFill>
                <a:latin typeface="Verdana"/>
                <a:cs typeface="Verdana"/>
              </a:rPr>
              <a:t> on time via </a:t>
            </a:r>
            <a:r>
              <a:rPr lang="nl-BE" sz="2000" spc="-5" dirty="0" smtClean="0">
                <a:solidFill>
                  <a:srgbClr val="0E5393"/>
                </a:solidFill>
                <a:latin typeface="Verdana"/>
                <a:cs typeface="Verdana"/>
              </a:rPr>
              <a:t>prospect</a:t>
            </a:r>
            <a:endParaRPr lang="nl-BE" sz="2000" spc="-5" dirty="0">
              <a:solidFill>
                <a:srgbClr val="0E5393"/>
              </a:solidFill>
              <a:latin typeface="Verdana"/>
              <a:cs typeface="Verdana"/>
            </a:endParaRPr>
          </a:p>
          <a:p>
            <a:pPr marL="355600" indent="-342900">
              <a:lnSpc>
                <a:spcPct val="100000"/>
              </a:lnSpc>
              <a:spcBef>
                <a:spcPts val="1800"/>
              </a:spcBef>
              <a:buFont typeface="Wingdings" panose="05000000000000000000" pitchFamily="2" charset="2"/>
              <a:buChar char="v"/>
              <a:tabLst>
                <a:tab pos="217804" algn="l"/>
              </a:tabLst>
            </a:pPr>
            <a:r>
              <a:rPr sz="2000" spc="-5" dirty="0" smtClean="0">
                <a:solidFill>
                  <a:srgbClr val="0E5393"/>
                </a:solidFill>
                <a:latin typeface="Verdana"/>
                <a:cs typeface="Verdana"/>
              </a:rPr>
              <a:t>Submit </a:t>
            </a:r>
            <a:r>
              <a:rPr sz="2000" spc="-5" dirty="0">
                <a:solidFill>
                  <a:srgbClr val="0E5393"/>
                </a:solidFill>
                <a:latin typeface="Verdana"/>
                <a:cs typeface="Verdana"/>
              </a:rPr>
              <a:t>a good technical </a:t>
            </a:r>
            <a:r>
              <a:rPr sz="2000" spc="-5" dirty="0" smtClean="0">
                <a:solidFill>
                  <a:srgbClr val="0E5393"/>
                </a:solidFill>
                <a:latin typeface="Verdana"/>
                <a:cs typeface="Verdana"/>
              </a:rPr>
              <a:t>proposal</a:t>
            </a:r>
            <a:endParaRPr lang="fr-BE" sz="2000" spc="-5" dirty="0" smtClean="0">
              <a:solidFill>
                <a:srgbClr val="0E5393"/>
              </a:solidFill>
              <a:latin typeface="Verdana"/>
              <a:cs typeface="Verdana"/>
            </a:endParaRPr>
          </a:p>
          <a:p>
            <a:pPr marL="355600" indent="-342900">
              <a:lnSpc>
                <a:spcPct val="100000"/>
              </a:lnSpc>
              <a:spcBef>
                <a:spcPts val="1800"/>
              </a:spcBef>
              <a:buFont typeface="Wingdings" panose="05000000000000000000" pitchFamily="2" charset="2"/>
              <a:buChar char="v"/>
              <a:tabLst>
                <a:tab pos="217804" algn="l"/>
              </a:tabLst>
            </a:pPr>
            <a:r>
              <a:rPr sz="2000" spc="-5" dirty="0" smtClean="0">
                <a:solidFill>
                  <a:srgbClr val="0E5393"/>
                </a:solidFill>
                <a:latin typeface="Verdana"/>
                <a:cs typeface="Verdana"/>
              </a:rPr>
              <a:t>Submit </a:t>
            </a:r>
            <a:r>
              <a:rPr sz="2000" spc="-5" dirty="0">
                <a:solidFill>
                  <a:srgbClr val="0E5393"/>
                </a:solidFill>
                <a:latin typeface="Verdana"/>
                <a:cs typeface="Verdana"/>
              </a:rPr>
              <a:t>a correct and detailed </a:t>
            </a:r>
            <a:r>
              <a:rPr sz="2000" spc="-5" dirty="0" smtClean="0">
                <a:solidFill>
                  <a:srgbClr val="0E5393"/>
                </a:solidFill>
                <a:latin typeface="Verdana"/>
                <a:cs typeface="Verdana"/>
              </a:rPr>
              <a:t>budget</a:t>
            </a:r>
            <a:endParaRPr lang="fr-BE" sz="2000" spc="-5" dirty="0" smtClean="0">
              <a:solidFill>
                <a:srgbClr val="0E5393"/>
              </a:solidFill>
              <a:latin typeface="Verdana"/>
              <a:cs typeface="Verdana"/>
            </a:endParaRPr>
          </a:p>
          <a:p>
            <a:pPr marL="355600" indent="-342900">
              <a:lnSpc>
                <a:spcPct val="100000"/>
              </a:lnSpc>
              <a:spcBef>
                <a:spcPts val="1800"/>
              </a:spcBef>
              <a:buFont typeface="Wingdings" panose="05000000000000000000" pitchFamily="2" charset="2"/>
              <a:buChar char="v"/>
              <a:tabLst>
                <a:tab pos="217804" algn="l"/>
              </a:tabLst>
            </a:pPr>
            <a:r>
              <a:rPr lang="nl-BE" sz="2000" spc="-5" dirty="0" err="1" smtClean="0">
                <a:solidFill>
                  <a:srgbClr val="0E5393"/>
                </a:solidFill>
                <a:latin typeface="Verdana"/>
                <a:cs typeface="Verdana"/>
              </a:rPr>
              <a:t>Fill</a:t>
            </a:r>
            <a:r>
              <a:rPr lang="nl-BE" sz="2000" spc="-5" dirty="0" smtClean="0">
                <a:solidFill>
                  <a:srgbClr val="0E5393"/>
                </a:solidFill>
                <a:latin typeface="Verdana"/>
                <a:cs typeface="Verdana"/>
              </a:rPr>
              <a:t> </a:t>
            </a:r>
            <a:r>
              <a:rPr lang="nl-BE" sz="2000" spc="-5" dirty="0">
                <a:solidFill>
                  <a:srgbClr val="0E5393"/>
                </a:solidFill>
                <a:latin typeface="Verdana"/>
                <a:cs typeface="Verdana"/>
              </a:rPr>
              <a:t>in </a:t>
            </a:r>
            <a:r>
              <a:rPr lang="nl-BE" sz="2000" spc="-5" dirty="0" err="1">
                <a:solidFill>
                  <a:srgbClr val="0E5393"/>
                </a:solidFill>
                <a:latin typeface="Verdana"/>
                <a:cs typeface="Verdana"/>
              </a:rPr>
              <a:t>all</a:t>
            </a:r>
            <a:r>
              <a:rPr lang="nl-BE" sz="2000" spc="-5" dirty="0">
                <a:solidFill>
                  <a:srgbClr val="0E5393"/>
                </a:solidFill>
                <a:latin typeface="Verdana"/>
                <a:cs typeface="Verdana"/>
              </a:rPr>
              <a:t> </a:t>
            </a:r>
            <a:r>
              <a:rPr lang="nl-BE" sz="2000" dirty="0" smtClean="0">
                <a:solidFill>
                  <a:srgbClr val="0E5393"/>
                </a:solidFill>
                <a:latin typeface="Verdana"/>
                <a:cs typeface="Verdana"/>
              </a:rPr>
              <a:t>data in PADOR</a:t>
            </a:r>
            <a:endParaRPr sz="2000" dirty="0">
              <a:latin typeface="Verdana"/>
              <a:cs typeface="Verdana"/>
            </a:endParaRPr>
          </a:p>
          <a:p>
            <a:pPr>
              <a:lnSpc>
                <a:spcPct val="100000"/>
              </a:lnSpc>
              <a:spcBef>
                <a:spcPts val="25"/>
              </a:spcBef>
            </a:pPr>
            <a:endParaRPr sz="1950" dirty="0">
              <a:latin typeface="Times New Roman"/>
              <a:cs typeface="Times New Roman"/>
            </a:endParaRPr>
          </a:p>
        </p:txBody>
      </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929243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txBox="1">
            <a:spLocks noChangeArrowheads="1"/>
          </p:cNvSpPr>
          <p:nvPr/>
        </p:nvSpPr>
        <p:spPr bwMode="auto">
          <a:xfrm>
            <a:off x="578049" y="1462336"/>
            <a:ext cx="4930055"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marL="0" lvl="0" algn="ctr">
              <a:spcBef>
                <a:spcPct val="20000"/>
              </a:spcBef>
              <a:buClr>
                <a:srgbClr val="FFFFFF"/>
              </a:buClr>
            </a:pPr>
            <a:r>
              <a:rPr lang="fr-BE" altLang="en-US" sz="2400" b="1" dirty="0" smtClean="0">
                <a:latin typeface="+mj-lt"/>
                <a:ea typeface="+mj-ea"/>
                <a:cs typeface="+mj-cs"/>
              </a:rPr>
              <a:t>SWITCH ASIA Programme</a:t>
            </a:r>
            <a:endParaRPr lang="en-GB" altLang="en-US" sz="3000" b="1" dirty="0">
              <a:latin typeface="+mj-lt"/>
              <a:ea typeface="+mj-ea"/>
              <a:cs typeface="+mj-cs"/>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2116" y="4941168"/>
            <a:ext cx="3240360" cy="1281856"/>
          </a:xfrm>
          <a:prstGeom prst="rect">
            <a:avLst/>
          </a:prstGeom>
          <a:noFill/>
          <a:ln>
            <a:noFill/>
          </a:ln>
        </p:spPr>
      </p:pic>
      <p:sp>
        <p:nvSpPr>
          <p:cNvPr id="8" name="Rectangle 7"/>
          <p:cNvSpPr/>
          <p:nvPr/>
        </p:nvSpPr>
        <p:spPr>
          <a:xfrm>
            <a:off x="568177" y="2375428"/>
            <a:ext cx="7748239" cy="2169825"/>
          </a:xfrm>
          <a:prstGeom prst="rect">
            <a:avLst/>
          </a:prstGeom>
        </p:spPr>
        <p:txBody>
          <a:bodyPr wrap="square">
            <a:spAutoFit/>
          </a:bodyPr>
          <a:lstStyle/>
          <a:p>
            <a:r>
              <a:rPr lang="en-GB" b="1" u="sng" dirty="0" smtClean="0"/>
              <a:t>BACKGROUND</a:t>
            </a:r>
            <a:endParaRPr lang="en-GB" dirty="0"/>
          </a:p>
          <a:p>
            <a:pPr marL="171450" indent="-171450">
              <a:spcBef>
                <a:spcPts val="600"/>
              </a:spcBef>
              <a:buFont typeface="Arial" panose="020B0604020202020204" pitchFamily="34" charset="0"/>
              <a:buChar char="•"/>
            </a:pPr>
            <a:r>
              <a:rPr lang="en-GB" dirty="0" smtClean="0"/>
              <a:t>Many </a:t>
            </a:r>
            <a:r>
              <a:rPr lang="en-GB" dirty="0"/>
              <a:t>developing countries in Asia and Central Asia find themselves in the midst of a </a:t>
            </a:r>
            <a:r>
              <a:rPr lang="en-GB" b="1" u="sng" dirty="0">
                <a:solidFill>
                  <a:schemeClr val="accent1">
                    <a:lumMod val="50000"/>
                  </a:schemeClr>
                </a:solidFill>
              </a:rPr>
              <a:t>rapid industrial </a:t>
            </a:r>
            <a:r>
              <a:rPr lang="en-GB" b="1" u="sng" dirty="0" smtClean="0">
                <a:solidFill>
                  <a:schemeClr val="accent1">
                    <a:lumMod val="50000"/>
                  </a:schemeClr>
                </a:solidFill>
              </a:rPr>
              <a:t>transformation</a:t>
            </a:r>
            <a:r>
              <a:rPr lang="en-GB" dirty="0" smtClean="0"/>
              <a:t> (the </a:t>
            </a:r>
            <a:r>
              <a:rPr lang="en-GB" dirty="0"/>
              <a:t>fastest growing source of new greenhouse gas emissions in the </a:t>
            </a:r>
            <a:r>
              <a:rPr lang="en-GB" dirty="0" smtClean="0"/>
              <a:t>world)</a:t>
            </a:r>
          </a:p>
          <a:p>
            <a:pPr marL="171450" indent="-171450">
              <a:spcBef>
                <a:spcPts val="600"/>
              </a:spcBef>
              <a:buFont typeface="Arial" panose="020B0604020202020204" pitchFamily="34" charset="0"/>
              <a:buChar char="•"/>
            </a:pPr>
            <a:r>
              <a:rPr lang="en-GB" dirty="0" smtClean="0"/>
              <a:t>Need to </a:t>
            </a:r>
            <a:r>
              <a:rPr lang="en-GB" b="1" u="sng" dirty="0">
                <a:solidFill>
                  <a:schemeClr val="accent1">
                    <a:lumMod val="50000"/>
                  </a:schemeClr>
                </a:solidFill>
              </a:rPr>
              <a:t>decouple</a:t>
            </a:r>
            <a:r>
              <a:rPr lang="en-GB" dirty="0" smtClean="0"/>
              <a:t> economic growth from the environmental degradation and natural resources depletion</a:t>
            </a:r>
            <a:endParaRPr lang="en-GB" dirty="0"/>
          </a:p>
          <a:p>
            <a:pPr marL="171450" indent="-171450">
              <a:spcBef>
                <a:spcPts val="600"/>
              </a:spcBef>
              <a:buFont typeface="Arial" panose="020B0604020202020204" pitchFamily="34" charset="0"/>
              <a:buChar char="•"/>
            </a:pPr>
            <a:r>
              <a:rPr lang="en-GB" dirty="0" smtClean="0"/>
              <a:t>Several countries are among the most vulnerable to climate change and natural disasters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endParaRPr lang="en-GB" dirty="0"/>
          </a:p>
        </p:txBody>
      </p:sp>
      <p:sp>
        <p:nvSpPr>
          <p:cNvPr id="7" name="Down Arrow 6"/>
          <p:cNvSpPr/>
          <p:nvPr/>
        </p:nvSpPr>
        <p:spPr bwMode="auto">
          <a:xfrm>
            <a:off x="4118260" y="4306217"/>
            <a:ext cx="648072" cy="504056"/>
          </a:xfrm>
          <a:prstGeom prst="downArrow">
            <a:avLst/>
          </a:prstGeom>
          <a:solidFill>
            <a:srgbClr val="C00000"/>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BE" sz="1200" b="0" i="0" u="none" strike="noStrike" cap="none" normalizeH="0" baseline="0" smtClean="0">
              <a:ln>
                <a:noFill/>
              </a:ln>
              <a:solidFill>
                <a:srgbClr val="0F5494"/>
              </a:solidFill>
              <a:effectLst/>
              <a:latin typeface="Verdana" pitchFamily="34" charset="0"/>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30846616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94047" y="6614158"/>
            <a:ext cx="749808" cy="24384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263390" y="6660641"/>
            <a:ext cx="611505" cy="198120"/>
          </a:xfrm>
          <a:custGeom>
            <a:avLst/>
            <a:gdLst/>
            <a:ahLst/>
            <a:cxnLst/>
            <a:rect l="l" t="t" r="r" b="b"/>
            <a:pathLst>
              <a:path w="611504" h="198120">
                <a:moveTo>
                  <a:pt x="0" y="198120"/>
                </a:moveTo>
                <a:lnTo>
                  <a:pt x="611124" y="198120"/>
                </a:lnTo>
                <a:lnTo>
                  <a:pt x="611124" y="0"/>
                </a:lnTo>
                <a:lnTo>
                  <a:pt x="0" y="0"/>
                </a:lnTo>
                <a:lnTo>
                  <a:pt x="0" y="198120"/>
                </a:lnTo>
                <a:close/>
              </a:path>
            </a:pathLst>
          </a:custGeom>
          <a:solidFill>
            <a:srgbClr val="123076"/>
          </a:solidFill>
        </p:spPr>
        <p:txBody>
          <a:bodyPr wrap="square" lIns="0" tIns="0" rIns="0" bIns="0" rtlCol="0"/>
          <a:lstStyle/>
          <a:p>
            <a:endParaRPr/>
          </a:p>
        </p:txBody>
      </p:sp>
      <p:sp>
        <p:nvSpPr>
          <p:cNvPr id="4" name="object 4"/>
          <p:cNvSpPr/>
          <p:nvPr/>
        </p:nvSpPr>
        <p:spPr>
          <a:xfrm>
            <a:off x="4263390" y="6660641"/>
            <a:ext cx="611505" cy="198120"/>
          </a:xfrm>
          <a:custGeom>
            <a:avLst/>
            <a:gdLst/>
            <a:ahLst/>
            <a:cxnLst/>
            <a:rect l="l" t="t" r="r" b="b"/>
            <a:pathLst>
              <a:path w="611504" h="198120">
                <a:moveTo>
                  <a:pt x="0" y="198120"/>
                </a:moveTo>
                <a:lnTo>
                  <a:pt x="611124" y="198120"/>
                </a:lnTo>
                <a:lnTo>
                  <a:pt x="611124" y="0"/>
                </a:lnTo>
                <a:lnTo>
                  <a:pt x="0" y="0"/>
                </a:lnTo>
                <a:lnTo>
                  <a:pt x="0" y="198120"/>
                </a:lnTo>
                <a:close/>
              </a:path>
            </a:pathLst>
          </a:custGeom>
          <a:ln w="9143">
            <a:solidFill>
              <a:srgbClr val="123076"/>
            </a:solidFill>
          </a:ln>
        </p:spPr>
        <p:txBody>
          <a:bodyPr wrap="square" lIns="0" tIns="0" rIns="0" bIns="0" rtlCol="0"/>
          <a:lstStyle/>
          <a:p>
            <a:endParaRPr/>
          </a:p>
        </p:txBody>
      </p:sp>
      <p:sp>
        <p:nvSpPr>
          <p:cNvPr id="5" name="object 5"/>
          <p:cNvSpPr/>
          <p:nvPr/>
        </p:nvSpPr>
        <p:spPr>
          <a:xfrm>
            <a:off x="3958590" y="259841"/>
            <a:ext cx="1437132" cy="1004315"/>
          </a:xfrm>
          <a:prstGeom prst="rect">
            <a:avLst/>
          </a:prstGeom>
          <a:blipFill>
            <a:blip r:embed="rId3" cstate="print"/>
            <a:stretch>
              <a:fillRect/>
            </a:stretch>
          </a:blipFill>
        </p:spPr>
        <p:txBody>
          <a:bodyPr wrap="square" lIns="0" tIns="0" rIns="0" bIns="0" rtlCol="0"/>
          <a:lstStyle/>
          <a:p>
            <a:endParaRPr/>
          </a:p>
        </p:txBody>
      </p:sp>
      <p:sp>
        <p:nvSpPr>
          <p:cNvPr id="9" name="object 6"/>
          <p:cNvSpPr txBox="1">
            <a:spLocks/>
          </p:cNvSpPr>
          <p:nvPr/>
        </p:nvSpPr>
        <p:spPr bwMode="auto">
          <a:xfrm>
            <a:off x="374848" y="1546874"/>
            <a:ext cx="8229600" cy="692881"/>
          </a:xfrm>
          <a:prstGeom prst="rect">
            <a:avLst/>
          </a:prstGeom>
          <a:noFill/>
          <a:ln w="9525">
            <a:noFill/>
            <a:miter lim="800000"/>
            <a:headEnd/>
            <a:tailEnd/>
          </a:ln>
          <a:effectLst/>
        </p:spPr>
        <p:txBody>
          <a:bodyPr vert="horz" wrap="square" lIns="0" tIns="228980" rIns="0" bIns="0" numCol="1" rtlCol="0" anchor="ctr" anchorCtr="0" compatLnSpc="1">
            <a:prstTxWarp prst="textNoShape">
              <a:avLst/>
            </a:prstTxWarp>
            <a:sp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292100"/>
            <a:r>
              <a:rPr lang="fr-BE" kern="0" spc="-5" smtClean="0"/>
              <a:t>APPLICANTS SHOULD ALWAYS…</a:t>
            </a:r>
            <a:endParaRPr lang="fr-BE" kern="0" spc="-5" dirty="0"/>
          </a:p>
        </p:txBody>
      </p:sp>
      <p:sp>
        <p:nvSpPr>
          <p:cNvPr id="10" name="object 7"/>
          <p:cNvSpPr txBox="1"/>
          <p:nvPr/>
        </p:nvSpPr>
        <p:spPr>
          <a:xfrm>
            <a:off x="643183" y="2996952"/>
            <a:ext cx="8067945" cy="2154436"/>
          </a:xfrm>
          <a:prstGeom prst="rect">
            <a:avLst/>
          </a:prstGeom>
        </p:spPr>
        <p:txBody>
          <a:bodyPr vert="horz" wrap="square" lIns="0" tIns="0" rIns="0" bIns="0" rtlCol="0">
            <a:spAutoFit/>
          </a:bodyPr>
          <a:lstStyle/>
          <a:p>
            <a:pPr marL="298450" indent="-285750">
              <a:lnSpc>
                <a:spcPct val="100000"/>
              </a:lnSpc>
              <a:buFont typeface="Wingdings" panose="05000000000000000000" pitchFamily="2" charset="2"/>
              <a:buChar char="v"/>
              <a:tabLst>
                <a:tab pos="217804" algn="l"/>
              </a:tabLst>
            </a:pPr>
            <a:r>
              <a:rPr lang="en-US" sz="2000" spc="-5" dirty="0" smtClean="0">
                <a:solidFill>
                  <a:srgbClr val="0E5393"/>
                </a:solidFill>
                <a:latin typeface="Verdana"/>
                <a:cs typeface="Verdana"/>
              </a:rPr>
              <a:t>Check </a:t>
            </a:r>
            <a:r>
              <a:rPr lang="en-US" sz="2000" spc="-5" dirty="0">
                <a:solidFill>
                  <a:srgbClr val="0E5393"/>
                </a:solidFill>
                <a:latin typeface="Verdana"/>
                <a:cs typeface="Verdana"/>
              </a:rPr>
              <a:t>carefully their eligibility (including co-applicants</a:t>
            </a:r>
            <a:r>
              <a:rPr lang="en-US" sz="2000" spc="-5" dirty="0" smtClean="0">
                <a:solidFill>
                  <a:srgbClr val="0E5393"/>
                </a:solidFill>
                <a:latin typeface="Verdana"/>
                <a:cs typeface="Verdana"/>
              </a:rPr>
              <a:t>/ affiliated entities)</a:t>
            </a:r>
          </a:p>
          <a:p>
            <a:pPr marL="298450" indent="-285750">
              <a:lnSpc>
                <a:spcPct val="100000"/>
              </a:lnSpc>
              <a:buFont typeface="Wingdings" panose="05000000000000000000" pitchFamily="2" charset="2"/>
              <a:buChar char="v"/>
              <a:tabLst>
                <a:tab pos="217804" algn="l"/>
              </a:tabLst>
            </a:pPr>
            <a:endParaRPr lang="en-US" sz="2000" spc="-5" dirty="0">
              <a:solidFill>
                <a:srgbClr val="0E5393"/>
              </a:solidFill>
              <a:latin typeface="Verdana"/>
              <a:cs typeface="Verdana"/>
            </a:endParaRPr>
          </a:p>
          <a:p>
            <a:pPr marL="298450" indent="-285750">
              <a:lnSpc>
                <a:spcPct val="100000"/>
              </a:lnSpc>
              <a:buFont typeface="Wingdings" panose="05000000000000000000" pitchFamily="2" charset="2"/>
              <a:buChar char="v"/>
              <a:tabLst>
                <a:tab pos="217804" algn="l"/>
              </a:tabLst>
            </a:pPr>
            <a:r>
              <a:rPr lang="en-US" sz="2000" spc="-5" dirty="0" smtClean="0">
                <a:solidFill>
                  <a:srgbClr val="0E5393"/>
                </a:solidFill>
                <a:latin typeface="Verdana"/>
                <a:cs typeface="Verdana"/>
              </a:rPr>
              <a:t>Get </a:t>
            </a:r>
            <a:r>
              <a:rPr lang="en-US" sz="2000" spc="-5" dirty="0">
                <a:solidFill>
                  <a:srgbClr val="0E5393"/>
                </a:solidFill>
                <a:latin typeface="Verdana"/>
                <a:cs typeface="Verdana"/>
              </a:rPr>
              <a:t>their co-applicants/affiliated entities and themselves  registered in </a:t>
            </a:r>
            <a:r>
              <a:rPr lang="en-US" sz="2000" spc="-5" dirty="0" err="1">
                <a:solidFill>
                  <a:srgbClr val="0E5393"/>
                </a:solidFill>
                <a:latin typeface="Verdana"/>
                <a:cs typeface="Verdana"/>
              </a:rPr>
              <a:t>Pador</a:t>
            </a:r>
            <a:r>
              <a:rPr lang="en-US" sz="2000" spc="-5" dirty="0">
                <a:solidFill>
                  <a:srgbClr val="0E5393"/>
                </a:solidFill>
                <a:latin typeface="Verdana"/>
                <a:cs typeface="Verdana"/>
              </a:rPr>
              <a:t> in time </a:t>
            </a:r>
            <a:r>
              <a:rPr lang="en-US" sz="2000" spc="-5" dirty="0" smtClean="0">
                <a:solidFill>
                  <a:srgbClr val="0E5393"/>
                </a:solidFill>
                <a:latin typeface="Verdana"/>
                <a:cs typeface="Verdana"/>
              </a:rPr>
              <a:t>(legal </a:t>
            </a:r>
            <a:r>
              <a:rPr lang="en-US" sz="2000" spc="-5" dirty="0">
                <a:solidFill>
                  <a:srgbClr val="0E5393"/>
                </a:solidFill>
                <a:latin typeface="Verdana"/>
                <a:cs typeface="Verdana"/>
              </a:rPr>
              <a:t>documents </a:t>
            </a:r>
            <a:r>
              <a:rPr lang="en-US" sz="2000" spc="-5" dirty="0" smtClean="0">
                <a:solidFill>
                  <a:srgbClr val="0E5393"/>
                </a:solidFill>
                <a:latin typeface="Verdana"/>
                <a:cs typeface="Verdana"/>
              </a:rPr>
              <a:t>uploaded, etc.)</a:t>
            </a:r>
          </a:p>
          <a:p>
            <a:pPr marL="298450" indent="-285750">
              <a:lnSpc>
                <a:spcPct val="100000"/>
              </a:lnSpc>
              <a:buFont typeface="Wingdings" panose="05000000000000000000" pitchFamily="2" charset="2"/>
              <a:buChar char="v"/>
              <a:tabLst>
                <a:tab pos="217804" algn="l"/>
              </a:tabLst>
            </a:pPr>
            <a:endParaRPr lang="en-US" sz="2000" spc="-5" dirty="0">
              <a:solidFill>
                <a:srgbClr val="0E5393"/>
              </a:solidFill>
              <a:latin typeface="Verdana"/>
              <a:cs typeface="Verdana"/>
            </a:endParaRPr>
          </a:p>
          <a:p>
            <a:pPr marL="298450" indent="-285750">
              <a:lnSpc>
                <a:spcPct val="100000"/>
              </a:lnSpc>
              <a:buFont typeface="Wingdings" panose="05000000000000000000" pitchFamily="2" charset="2"/>
              <a:buChar char="v"/>
              <a:tabLst>
                <a:tab pos="217804" algn="l"/>
              </a:tabLst>
            </a:pPr>
            <a:r>
              <a:rPr lang="en-US" sz="2000" spc="-5" dirty="0" smtClean="0">
                <a:solidFill>
                  <a:srgbClr val="0E5393"/>
                </a:solidFill>
                <a:latin typeface="Verdana"/>
                <a:cs typeface="Verdana"/>
              </a:rPr>
              <a:t>Check </a:t>
            </a:r>
            <a:r>
              <a:rPr lang="en-US" sz="2000" spc="-5" dirty="0">
                <a:solidFill>
                  <a:srgbClr val="0E5393"/>
                </a:solidFill>
                <a:latin typeface="Verdana"/>
                <a:cs typeface="Verdana"/>
              </a:rPr>
              <a:t>regularly Europe aid </a:t>
            </a:r>
            <a:r>
              <a:rPr lang="en-US" sz="2000" spc="-5" dirty="0" smtClean="0">
                <a:solidFill>
                  <a:srgbClr val="0E5393"/>
                </a:solidFill>
                <a:latin typeface="Verdana"/>
                <a:cs typeface="Verdana"/>
              </a:rPr>
              <a:t>website (FAQ, </a:t>
            </a:r>
            <a:r>
              <a:rPr lang="en-US" sz="2000" spc="-5" dirty="0">
                <a:solidFill>
                  <a:srgbClr val="0E5393"/>
                </a:solidFill>
                <a:latin typeface="Verdana"/>
                <a:cs typeface="Verdana"/>
              </a:rPr>
              <a:t>corrigendum, etc</a:t>
            </a:r>
            <a:r>
              <a:rPr lang="en-US" sz="2000" spc="-5" dirty="0" smtClean="0">
                <a:solidFill>
                  <a:srgbClr val="0E5393"/>
                </a:solidFill>
                <a:latin typeface="Verdana"/>
                <a:cs typeface="Verdana"/>
              </a:rPr>
              <a:t>.)</a:t>
            </a:r>
            <a:endParaRPr sz="2000" dirty="0">
              <a:latin typeface="Times New Roman"/>
              <a:cs typeface="Times New Roman"/>
            </a:endParaRPr>
          </a:p>
        </p:txBody>
      </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6454084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0" y="1772816"/>
            <a:ext cx="8712968" cy="4608512"/>
          </a:xfrm>
          <a:prstGeom prst="rect">
            <a:avLst/>
          </a:prstGeom>
        </p:spPr>
        <p:txBody>
          <a:bodyPr rtlCol="0">
            <a:noAutofit/>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r>
              <a:rPr lang="en-GB" sz="2500" b="1" i="0" dirty="0">
                <a:solidFill>
                  <a:schemeClr val="accent6">
                    <a:lumMod val="75000"/>
                  </a:schemeClr>
                </a:solidFill>
                <a:latin typeface="Verdana" pitchFamily="34" charset="0"/>
                <a:ea typeface="ＭＳ Ｐゴシック" pitchFamily="34" charset="-128"/>
              </a:rPr>
              <a:t>A recording of the information </a:t>
            </a:r>
            <a:r>
              <a:rPr lang="en-GB" sz="2500" b="1" i="0" dirty="0">
                <a:solidFill>
                  <a:schemeClr val="accent6">
                    <a:lumMod val="75000"/>
                  </a:schemeClr>
                </a:solidFill>
                <a:latin typeface="Verdana" pitchFamily="34" charset="0"/>
                <a:ea typeface="ＭＳ Ｐゴシック" pitchFamily="34" charset="-128"/>
              </a:rPr>
              <a:t>session </a:t>
            </a:r>
            <a:r>
              <a:rPr lang="en-GB" sz="2500" b="1" i="0" dirty="0">
                <a:solidFill>
                  <a:schemeClr val="accent6">
                    <a:lumMod val="75000"/>
                  </a:schemeClr>
                </a:solidFill>
                <a:latin typeface="Verdana" pitchFamily="34" charset="0"/>
                <a:ea typeface="ＭＳ Ｐゴシック" pitchFamily="34" charset="-128"/>
              </a:rPr>
              <a:t>will remain available at:</a:t>
            </a:r>
            <a:endParaRPr lang="en-GB" sz="2500" b="1" i="0" dirty="0">
              <a:solidFill>
                <a:schemeClr val="accent6">
                  <a:lumMod val="75000"/>
                </a:schemeClr>
              </a:solidFill>
              <a:latin typeface="Verdana" pitchFamily="34" charset="0"/>
              <a:ea typeface="ＭＳ Ｐゴシック" pitchFamily="34" charset="-128"/>
            </a:endParaRPr>
          </a:p>
          <a:p>
            <a:pPr algn="ctr"/>
            <a:r>
              <a:rPr lang="en-GB" sz="2000" b="1" i="0" dirty="0" smtClean="0">
                <a:solidFill>
                  <a:srgbClr val="C00000"/>
                </a:solidFill>
                <a:latin typeface="Calibri" panose="020F0502020204030204" pitchFamily="34" charset="0"/>
                <a:cs typeface="Calibri" panose="020F0502020204030204" pitchFamily="34" charset="0"/>
                <a:hlinkClick r:id="rId3"/>
              </a:rPr>
              <a:t>https</a:t>
            </a:r>
            <a:r>
              <a:rPr lang="en-GB" sz="2000" b="1" i="0" dirty="0">
                <a:solidFill>
                  <a:srgbClr val="C00000"/>
                </a:solidFill>
                <a:latin typeface="Calibri" panose="020F0502020204030204" pitchFamily="34" charset="0"/>
                <a:cs typeface="Calibri" panose="020F0502020204030204" pitchFamily="34" charset="0"/>
                <a:hlinkClick r:id="rId3"/>
              </a:rPr>
              <a:t>://</a:t>
            </a:r>
            <a:r>
              <a:rPr lang="en-GB" sz="2000" b="1" i="0" dirty="0">
                <a:solidFill>
                  <a:srgbClr val="C00000"/>
                </a:solidFill>
                <a:latin typeface="Calibri" panose="020F0502020204030204" pitchFamily="34" charset="0"/>
                <a:cs typeface="Calibri" panose="020F0502020204030204" pitchFamily="34" charset="0"/>
                <a:hlinkClick r:id="rId3"/>
              </a:rPr>
              <a:t>webcast.ec.europa.eu/switch-asia-programme-info-day-17-01</a:t>
            </a:r>
            <a:endParaRPr lang="en-GB" sz="2000" b="1" i="0" dirty="0">
              <a:solidFill>
                <a:srgbClr val="C00000"/>
              </a:solidFill>
              <a:latin typeface="Calibri" panose="020F0502020204030204" pitchFamily="34" charset="0"/>
              <a:cs typeface="Calibri" panose="020F0502020204030204" pitchFamily="34" charset="0"/>
            </a:endParaRPr>
          </a:p>
          <a:p>
            <a:pPr algn="ctr"/>
            <a:endParaRPr lang="en-GB" sz="2000" b="1" i="0" dirty="0" smtClean="0">
              <a:solidFill>
                <a:srgbClr val="C00000"/>
              </a:solidFill>
              <a:latin typeface="Calibri" panose="020F0502020204030204" pitchFamily="34" charset="0"/>
              <a:cs typeface="Calibri" panose="020F0502020204030204" pitchFamily="34" charset="0"/>
            </a:endParaRPr>
          </a:p>
          <a:p>
            <a:pPr algn="ctr"/>
            <a:r>
              <a:rPr lang="en-GB" sz="2000" b="1" i="0" dirty="0" smtClean="0">
                <a:solidFill>
                  <a:schemeClr val="accent4"/>
                </a:solidFill>
                <a:latin typeface="Calibri" panose="020F0502020204030204" pitchFamily="34" charset="0"/>
                <a:cs typeface="Calibri" panose="020F0502020204030204" pitchFamily="34" charset="0"/>
              </a:rPr>
              <a:t>***</a:t>
            </a:r>
          </a:p>
          <a:p>
            <a:pPr algn="ctr"/>
            <a:endParaRPr lang="en-GB" sz="2000" b="1" i="0" dirty="0">
              <a:solidFill>
                <a:srgbClr val="C00000"/>
              </a:solidFill>
              <a:latin typeface="Calibri" panose="020F0502020204030204" pitchFamily="34" charset="0"/>
              <a:cs typeface="Calibri" panose="020F0502020204030204" pitchFamily="34" charset="0"/>
            </a:endParaRPr>
          </a:p>
          <a:p>
            <a:pPr algn="ctr"/>
            <a:r>
              <a:rPr lang="en-GB" sz="2500" b="1" i="0" dirty="0">
                <a:solidFill>
                  <a:schemeClr val="accent6">
                    <a:lumMod val="75000"/>
                  </a:schemeClr>
                </a:solidFill>
                <a:latin typeface="Verdana" pitchFamily="34" charset="0"/>
                <a:ea typeface="ＭＳ Ｐゴシック" pitchFamily="34" charset="-128"/>
              </a:rPr>
              <a:t>All questions related to this call for proposals </a:t>
            </a:r>
            <a:r>
              <a:rPr lang="en-GB" sz="2500" b="1" i="0" dirty="0" smtClean="0">
                <a:solidFill>
                  <a:schemeClr val="accent6">
                    <a:lumMod val="75000"/>
                  </a:schemeClr>
                </a:solidFill>
                <a:latin typeface="Verdana" pitchFamily="34" charset="0"/>
                <a:ea typeface="ＭＳ Ｐゴシック" pitchFamily="34" charset="-128"/>
              </a:rPr>
              <a:t>should </a:t>
            </a:r>
            <a:r>
              <a:rPr lang="en-GB" sz="2500" b="1" i="0" dirty="0">
                <a:solidFill>
                  <a:schemeClr val="accent6">
                    <a:lumMod val="75000"/>
                  </a:schemeClr>
                </a:solidFill>
                <a:latin typeface="Verdana" pitchFamily="34" charset="0"/>
                <a:ea typeface="ＭＳ Ｐゴシック" pitchFamily="34" charset="-128"/>
              </a:rPr>
              <a:t>be sent </a:t>
            </a:r>
            <a:r>
              <a:rPr lang="en-GB" sz="2500" b="1" i="0" dirty="0" smtClean="0">
                <a:solidFill>
                  <a:schemeClr val="accent6">
                    <a:lumMod val="75000"/>
                  </a:schemeClr>
                </a:solidFill>
                <a:latin typeface="Verdana" pitchFamily="34" charset="0"/>
                <a:ea typeface="ＭＳ Ｐゴシック" pitchFamily="34" charset="-128"/>
              </a:rPr>
              <a:t>to:</a:t>
            </a:r>
          </a:p>
          <a:p>
            <a:pPr algn="ctr"/>
            <a:r>
              <a:rPr lang="en-GB" sz="2000" b="1" i="0" dirty="0" smtClean="0">
                <a:solidFill>
                  <a:srgbClr val="C00000"/>
                </a:solidFill>
                <a:latin typeface="Calibri" panose="020F0502020204030204" pitchFamily="34" charset="0"/>
                <a:cs typeface="Calibri" panose="020F0502020204030204" pitchFamily="34" charset="0"/>
                <a:hlinkClick r:id="rId4"/>
              </a:rPr>
              <a:t>EuropeAid-SWITCH-ASIA@ec.europa.eu</a:t>
            </a:r>
            <a:endParaRPr lang="en-GB" sz="2000" b="1" i="0" dirty="0" smtClean="0">
              <a:solidFill>
                <a:srgbClr val="C00000"/>
              </a:solidFill>
              <a:latin typeface="Calibri" panose="020F0502020204030204" pitchFamily="34" charset="0"/>
              <a:cs typeface="Calibri" panose="020F0502020204030204" pitchFamily="34" charset="0"/>
            </a:endParaRPr>
          </a:p>
          <a:p>
            <a:pPr algn="ctr"/>
            <a:endParaRPr lang="en-GB" sz="1800" i="0" dirty="0" smtClean="0">
              <a:solidFill>
                <a:schemeClr val="accent6">
                  <a:lumMod val="75000"/>
                </a:schemeClr>
              </a:solidFill>
              <a:latin typeface="Verdana" pitchFamily="34" charset="0"/>
              <a:ea typeface="ＭＳ Ｐゴシック" pitchFamily="34" charset="-128"/>
            </a:endParaRPr>
          </a:p>
          <a:p>
            <a:pPr algn="ctr"/>
            <a:r>
              <a:rPr lang="en-GB" sz="1800" i="0" dirty="0" smtClean="0">
                <a:solidFill>
                  <a:schemeClr val="accent6">
                    <a:lumMod val="75000"/>
                  </a:schemeClr>
                </a:solidFill>
                <a:latin typeface="Verdana" pitchFamily="34" charset="0"/>
                <a:ea typeface="ＭＳ Ｐゴシック" pitchFamily="34" charset="-128"/>
              </a:rPr>
              <a:t>A </a:t>
            </a:r>
            <a:r>
              <a:rPr lang="en-GB" sz="1800" i="0" dirty="0">
                <a:solidFill>
                  <a:schemeClr val="accent6">
                    <a:lumMod val="75000"/>
                  </a:schemeClr>
                </a:solidFill>
                <a:latin typeface="Verdana" pitchFamily="34" charset="0"/>
                <a:ea typeface="ＭＳ Ｐゴシック" pitchFamily="34" charset="-128"/>
              </a:rPr>
              <a:t>copy of a FAQ will be regularly published at the webpage of the call for proposals</a:t>
            </a:r>
          </a:p>
        </p:txBody>
      </p:sp>
      <p:pic>
        <p:nvPicPr>
          <p:cNvPr id="13" name="Pictur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1733252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txBox="1">
            <a:spLocks noChangeArrowheads="1"/>
          </p:cNvSpPr>
          <p:nvPr/>
        </p:nvSpPr>
        <p:spPr bwMode="auto">
          <a:xfrm>
            <a:off x="578049" y="1462336"/>
            <a:ext cx="4930055"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marL="0" lvl="0" algn="ctr">
              <a:spcBef>
                <a:spcPct val="20000"/>
              </a:spcBef>
              <a:buClr>
                <a:srgbClr val="FFFFFF"/>
              </a:buClr>
            </a:pPr>
            <a:r>
              <a:rPr lang="fr-BE" altLang="en-US" sz="2400" b="1" dirty="0" smtClean="0">
                <a:latin typeface="+mj-lt"/>
                <a:ea typeface="+mj-ea"/>
                <a:cs typeface="+mj-cs"/>
              </a:rPr>
              <a:t>SWITCH ASIA Programme</a:t>
            </a:r>
            <a:endParaRPr lang="en-GB" altLang="en-US" sz="3000" b="1" dirty="0">
              <a:latin typeface="+mj-lt"/>
              <a:ea typeface="+mj-ea"/>
              <a:cs typeface="+mj-cs"/>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1340769"/>
            <a:ext cx="2232248" cy="864096"/>
          </a:xfrm>
          <a:prstGeom prst="rect">
            <a:avLst/>
          </a:prstGeom>
          <a:noFill/>
          <a:ln>
            <a:noFill/>
          </a:ln>
        </p:spPr>
      </p:pic>
      <p:sp>
        <p:nvSpPr>
          <p:cNvPr id="8" name="Rectangle 7"/>
          <p:cNvSpPr/>
          <p:nvPr/>
        </p:nvSpPr>
        <p:spPr>
          <a:xfrm>
            <a:off x="467544" y="2204865"/>
            <a:ext cx="5210869" cy="3908762"/>
          </a:xfrm>
          <a:prstGeom prst="rect">
            <a:avLst/>
          </a:prstGeom>
        </p:spPr>
        <p:txBody>
          <a:bodyPr wrap="square">
            <a:spAutoFit/>
          </a:bodyPr>
          <a:lstStyle/>
          <a:p>
            <a:pPr>
              <a:spcBef>
                <a:spcPts val="1000"/>
              </a:spcBef>
            </a:pPr>
            <a:r>
              <a:rPr lang="en-GB" sz="1100" b="1" u="sng" dirty="0" smtClean="0"/>
              <a:t>MAIN OBJECTIVES OF THE PROGRAMME</a:t>
            </a:r>
          </a:p>
          <a:p>
            <a:pPr marL="171450" indent="-171450">
              <a:spcBef>
                <a:spcPts val="600"/>
              </a:spcBef>
              <a:buFont typeface="Arial" panose="020B0604020202020204" pitchFamily="34" charset="0"/>
              <a:buChar char="•"/>
            </a:pPr>
            <a:r>
              <a:rPr lang="en-GB" sz="1100" dirty="0"/>
              <a:t>promote </a:t>
            </a:r>
            <a:r>
              <a:rPr lang="en-GB" sz="1100" b="1" u="sng" dirty="0">
                <a:solidFill>
                  <a:schemeClr val="accent1">
                    <a:lumMod val="50000"/>
                  </a:schemeClr>
                </a:solidFill>
              </a:rPr>
              <a:t>inclusive sustainable growth</a:t>
            </a:r>
          </a:p>
          <a:p>
            <a:pPr marL="171450" indent="-171450">
              <a:spcBef>
                <a:spcPts val="600"/>
              </a:spcBef>
              <a:buFont typeface="Arial" panose="020B0604020202020204" pitchFamily="34" charset="0"/>
              <a:buChar char="•"/>
            </a:pPr>
            <a:r>
              <a:rPr lang="en-GB" sz="1100" dirty="0" smtClean="0"/>
              <a:t>contribute </a:t>
            </a:r>
            <a:r>
              <a:rPr lang="en-GB" sz="1100" dirty="0"/>
              <a:t>to the </a:t>
            </a:r>
            <a:r>
              <a:rPr lang="en-GB" sz="1100" b="1" u="sng" dirty="0">
                <a:solidFill>
                  <a:schemeClr val="accent1">
                    <a:lumMod val="50000"/>
                  </a:schemeClr>
                </a:solidFill>
              </a:rPr>
              <a:t>economic prosperity </a:t>
            </a:r>
            <a:r>
              <a:rPr lang="en-GB" sz="1100" dirty="0"/>
              <a:t>and </a:t>
            </a:r>
            <a:r>
              <a:rPr lang="en-GB" sz="1100" b="1" u="sng" dirty="0">
                <a:solidFill>
                  <a:schemeClr val="accent1">
                    <a:lumMod val="50000"/>
                  </a:schemeClr>
                </a:solidFill>
              </a:rPr>
              <a:t>poverty</a:t>
            </a:r>
            <a:r>
              <a:rPr lang="en-GB" sz="1100" dirty="0"/>
              <a:t> </a:t>
            </a:r>
            <a:r>
              <a:rPr lang="en-GB" sz="1100" b="1" u="sng" dirty="0">
                <a:solidFill>
                  <a:schemeClr val="accent1">
                    <a:lumMod val="50000"/>
                  </a:schemeClr>
                </a:solidFill>
              </a:rPr>
              <a:t>reduction</a:t>
            </a:r>
            <a:r>
              <a:rPr lang="en-GB" sz="1100" dirty="0"/>
              <a:t> in Asia and Central Asia </a:t>
            </a:r>
            <a:endParaRPr lang="en-GB" sz="1100" dirty="0" smtClean="0"/>
          </a:p>
          <a:p>
            <a:pPr marL="171450" indent="-171450">
              <a:spcBef>
                <a:spcPts val="600"/>
              </a:spcBef>
              <a:buFont typeface="Arial" panose="020B0604020202020204" pitchFamily="34" charset="0"/>
              <a:buChar char="•"/>
            </a:pPr>
            <a:r>
              <a:rPr lang="en-GB" sz="1100" dirty="0" smtClean="0"/>
              <a:t>support </a:t>
            </a:r>
            <a:r>
              <a:rPr lang="en-GB" sz="1100" dirty="0"/>
              <a:t>the development of a </a:t>
            </a:r>
            <a:r>
              <a:rPr lang="en-GB" sz="1100" b="1" u="sng" dirty="0">
                <a:solidFill>
                  <a:schemeClr val="accent1">
                    <a:lumMod val="50000"/>
                  </a:schemeClr>
                </a:solidFill>
              </a:rPr>
              <a:t>green economy </a:t>
            </a:r>
            <a:r>
              <a:rPr lang="en-GB" sz="1100" dirty="0"/>
              <a:t>and the </a:t>
            </a:r>
            <a:r>
              <a:rPr lang="en-GB" sz="1100" b="1" u="sng" dirty="0">
                <a:solidFill>
                  <a:schemeClr val="accent1">
                    <a:lumMod val="50000"/>
                  </a:schemeClr>
                </a:solidFill>
              </a:rPr>
              <a:t>transition</a:t>
            </a:r>
            <a:r>
              <a:rPr lang="en-GB" sz="1100" dirty="0"/>
              <a:t> towards a low-carbon, resource-efficient and circular economy in the 24 target countries</a:t>
            </a:r>
            <a:endParaRPr lang="en-GB" sz="1100" dirty="0" smtClean="0"/>
          </a:p>
          <a:p>
            <a:pPr marL="171450" indent="-171450">
              <a:spcBef>
                <a:spcPts val="600"/>
              </a:spcBef>
              <a:buFont typeface="Arial" panose="020B0604020202020204" pitchFamily="34" charset="0"/>
              <a:buChar char="•"/>
            </a:pPr>
            <a:endParaRPr lang="en-GB" sz="1100" dirty="0"/>
          </a:p>
          <a:p>
            <a:pPr marL="171450" indent="-171450">
              <a:spcBef>
                <a:spcPts val="600"/>
              </a:spcBef>
              <a:buFont typeface="Arial" panose="020B0604020202020204" pitchFamily="34" charset="0"/>
              <a:buChar char="•"/>
            </a:pPr>
            <a:endParaRPr lang="en-GB" sz="1100" dirty="0" smtClean="0"/>
          </a:p>
          <a:p>
            <a:pPr>
              <a:spcBef>
                <a:spcPts val="600"/>
              </a:spcBef>
            </a:pPr>
            <a:r>
              <a:rPr lang="en-GB" sz="1100" b="1" u="sng" dirty="0" smtClean="0"/>
              <a:t>MAIN OUTPUTS</a:t>
            </a:r>
            <a:endParaRPr lang="en-GB" sz="1100" b="1" u="sng" dirty="0"/>
          </a:p>
          <a:p>
            <a:pPr marL="171450" indent="-171450">
              <a:spcBef>
                <a:spcPts val="600"/>
              </a:spcBef>
              <a:buFont typeface="Arial" panose="020B0604020202020204" pitchFamily="34" charset="0"/>
              <a:buChar char="•"/>
            </a:pPr>
            <a:r>
              <a:rPr lang="en-GB" sz="1100" b="1" u="sng" dirty="0">
                <a:solidFill>
                  <a:schemeClr val="accent1">
                    <a:lumMod val="50000"/>
                  </a:schemeClr>
                </a:solidFill>
              </a:rPr>
              <a:t>Adoption</a:t>
            </a:r>
            <a:r>
              <a:rPr lang="en-GB" sz="1100" dirty="0" smtClean="0"/>
              <a:t> of sustainable consumption and production </a:t>
            </a:r>
            <a:r>
              <a:rPr lang="en-GB" sz="1100" b="1" u="sng" dirty="0">
                <a:solidFill>
                  <a:schemeClr val="accent1">
                    <a:lumMod val="50000"/>
                  </a:schemeClr>
                </a:solidFill>
              </a:rPr>
              <a:t>practices</a:t>
            </a:r>
            <a:r>
              <a:rPr lang="en-GB" sz="1100" dirty="0" smtClean="0"/>
              <a:t>, particular among MSMEs </a:t>
            </a:r>
            <a:r>
              <a:rPr lang="en-GB" sz="1100" b="1" u="sng" dirty="0">
                <a:solidFill>
                  <a:schemeClr val="accent1">
                    <a:lumMod val="50000"/>
                  </a:schemeClr>
                </a:solidFill>
              </a:rPr>
              <a:t>to be </a:t>
            </a:r>
            <a:r>
              <a:rPr lang="en-GB" sz="1100" b="1" u="sng" dirty="0" smtClean="0">
                <a:solidFill>
                  <a:schemeClr val="accent1">
                    <a:lumMod val="50000"/>
                  </a:schemeClr>
                </a:solidFill>
              </a:rPr>
              <a:t>replicated</a:t>
            </a:r>
            <a:r>
              <a:rPr lang="en-GB" sz="1100" dirty="0" smtClean="0"/>
              <a:t> at </a:t>
            </a:r>
            <a:r>
              <a:rPr lang="en-GB" sz="1100" dirty="0"/>
              <a:t>higher </a:t>
            </a:r>
            <a:r>
              <a:rPr lang="en-GB" sz="1100" dirty="0" smtClean="0"/>
              <a:t>scale</a:t>
            </a:r>
            <a:endParaRPr lang="en-GB" sz="1100" dirty="0"/>
          </a:p>
          <a:p>
            <a:pPr marL="171450" indent="-171450">
              <a:spcBef>
                <a:spcPts val="600"/>
              </a:spcBef>
              <a:buFont typeface="Arial" panose="020B0604020202020204" pitchFamily="34" charset="0"/>
              <a:buChar char="•"/>
            </a:pPr>
            <a:r>
              <a:rPr lang="en-GB" sz="1100" dirty="0" smtClean="0"/>
              <a:t>Strengthen the </a:t>
            </a:r>
            <a:r>
              <a:rPr lang="en-GB" sz="1100" b="1" u="sng" dirty="0">
                <a:solidFill>
                  <a:schemeClr val="accent1">
                    <a:lumMod val="50000"/>
                  </a:schemeClr>
                </a:solidFill>
              </a:rPr>
              <a:t>regulatory framework </a:t>
            </a:r>
            <a:r>
              <a:rPr lang="en-GB" sz="1100" dirty="0" smtClean="0"/>
              <a:t>and </a:t>
            </a:r>
            <a:r>
              <a:rPr lang="en-GB" sz="1100" b="1" u="sng" dirty="0">
                <a:solidFill>
                  <a:schemeClr val="accent1">
                    <a:lumMod val="50000"/>
                  </a:schemeClr>
                </a:solidFill>
              </a:rPr>
              <a:t>business related </a:t>
            </a:r>
            <a:r>
              <a:rPr lang="en-GB" sz="1100" b="1" u="sng" dirty="0" smtClean="0">
                <a:solidFill>
                  <a:schemeClr val="accent1">
                    <a:lumMod val="50000"/>
                  </a:schemeClr>
                </a:solidFill>
              </a:rPr>
              <a:t>environment</a:t>
            </a:r>
          </a:p>
          <a:p>
            <a:pPr marL="171450" indent="-171450">
              <a:spcBef>
                <a:spcPts val="600"/>
              </a:spcBef>
              <a:buFont typeface="Arial" panose="020B0604020202020204" pitchFamily="34" charset="0"/>
              <a:buChar char="•"/>
            </a:pPr>
            <a:r>
              <a:rPr lang="en-GB" sz="1100" b="1" u="sng" dirty="0">
                <a:solidFill>
                  <a:schemeClr val="accent1">
                    <a:lumMod val="50000"/>
                  </a:schemeClr>
                </a:solidFill>
              </a:rPr>
              <a:t>Build capacities </a:t>
            </a:r>
            <a:r>
              <a:rPr lang="en-GB" sz="1100" dirty="0"/>
              <a:t>for implementing SCP and enhance </a:t>
            </a:r>
            <a:r>
              <a:rPr lang="en-GB" sz="1100" b="1" u="sng" dirty="0">
                <a:solidFill>
                  <a:schemeClr val="accent1">
                    <a:lumMod val="50000"/>
                  </a:schemeClr>
                </a:solidFill>
              </a:rPr>
              <a:t>policy dialogue </a:t>
            </a:r>
            <a:r>
              <a:rPr lang="en-GB" sz="1100" dirty="0"/>
              <a:t>at national and regional level</a:t>
            </a:r>
          </a:p>
          <a:p>
            <a:pPr marL="171450" indent="-171450">
              <a:spcBef>
                <a:spcPts val="600"/>
              </a:spcBef>
              <a:buFont typeface="Arial" panose="020B0604020202020204" pitchFamily="34" charset="0"/>
              <a:buChar char="•"/>
            </a:pPr>
            <a:r>
              <a:rPr lang="en-GB" sz="1100" dirty="0"/>
              <a:t>Increase the interaction between MSMEs and financial intermediaries </a:t>
            </a:r>
            <a:r>
              <a:rPr lang="en-GB" sz="1100" b="1" u="sng" dirty="0">
                <a:solidFill>
                  <a:schemeClr val="accent1">
                    <a:lumMod val="50000"/>
                  </a:schemeClr>
                </a:solidFill>
              </a:rPr>
              <a:t>(access to finance)</a:t>
            </a:r>
            <a:endParaRPr lang="fr-BE" sz="1100" b="1" u="sng" dirty="0">
              <a:solidFill>
                <a:schemeClr val="accent1">
                  <a:lumMod val="50000"/>
                </a:schemeClr>
              </a:solidFill>
            </a:endParaRPr>
          </a:p>
        </p:txBody>
      </p:sp>
      <p:sp>
        <p:nvSpPr>
          <p:cNvPr id="9" name="Rectangle 8"/>
          <p:cNvSpPr/>
          <p:nvPr/>
        </p:nvSpPr>
        <p:spPr>
          <a:xfrm>
            <a:off x="5689451" y="2924944"/>
            <a:ext cx="3250232" cy="2831544"/>
          </a:xfrm>
          <a:prstGeom prst="rect">
            <a:avLst/>
          </a:prstGeom>
          <a:solidFill>
            <a:schemeClr val="accent1"/>
          </a:solidFill>
          <a:ln w="19050" cmpd="thickThin">
            <a:solidFill>
              <a:srgbClr val="FF0000"/>
            </a:solidFill>
          </a:ln>
        </p:spPr>
        <p:txBody>
          <a:bodyPr wrap="square">
            <a:spAutoFit/>
          </a:bodyPr>
          <a:lstStyle/>
          <a:p>
            <a:r>
              <a:rPr lang="en-GB" sz="1100" b="1" u="sng" dirty="0" smtClean="0"/>
              <a:t>PROGRAMME’S MAIN FIGURES</a:t>
            </a:r>
            <a:endParaRPr lang="en-GB" sz="1100" dirty="0"/>
          </a:p>
          <a:p>
            <a:pPr marL="171450" indent="-171450">
              <a:spcBef>
                <a:spcPts val="600"/>
              </a:spcBef>
              <a:buFont typeface="Arial" panose="020B0604020202020204" pitchFamily="34" charset="0"/>
              <a:buChar char="•"/>
            </a:pPr>
            <a:r>
              <a:rPr lang="en-GB" sz="1100" dirty="0"/>
              <a:t>Launched in </a:t>
            </a:r>
            <a:r>
              <a:rPr lang="en-GB" sz="1100" b="1" dirty="0">
                <a:solidFill>
                  <a:srgbClr val="C00000"/>
                </a:solidFill>
              </a:rPr>
              <a:t>2007</a:t>
            </a:r>
          </a:p>
          <a:p>
            <a:pPr marL="171450" indent="-171450">
              <a:spcBef>
                <a:spcPts val="600"/>
              </a:spcBef>
              <a:buFont typeface="Arial" panose="020B0604020202020204" pitchFamily="34" charset="0"/>
              <a:buChar char="•"/>
            </a:pPr>
            <a:r>
              <a:rPr lang="en-GB" sz="1100" b="1" dirty="0">
                <a:solidFill>
                  <a:srgbClr val="C00000"/>
                </a:solidFill>
              </a:rPr>
              <a:t>7 calls </a:t>
            </a:r>
            <a:r>
              <a:rPr lang="en-GB" sz="1100" dirty="0"/>
              <a:t>for proposal (2007-2016)</a:t>
            </a:r>
          </a:p>
          <a:p>
            <a:pPr marL="171450" indent="-171450">
              <a:spcBef>
                <a:spcPts val="600"/>
              </a:spcBef>
              <a:buFont typeface="Arial" panose="020B0604020202020204" pitchFamily="34" charset="0"/>
              <a:buChar char="•"/>
            </a:pPr>
            <a:r>
              <a:rPr lang="en-GB" sz="1100" b="1" dirty="0">
                <a:solidFill>
                  <a:srgbClr val="C00000"/>
                </a:solidFill>
              </a:rPr>
              <a:t>110 projects </a:t>
            </a:r>
            <a:r>
              <a:rPr lang="en-GB" sz="1100" dirty="0"/>
              <a:t>funded (EUR 230 </a:t>
            </a:r>
            <a:r>
              <a:rPr lang="en-GB" sz="1100" dirty="0" smtClean="0"/>
              <a:t>million)</a:t>
            </a:r>
          </a:p>
          <a:p>
            <a:pPr marL="171450" indent="-171450">
              <a:spcBef>
                <a:spcPts val="600"/>
              </a:spcBef>
              <a:buFont typeface="Arial" panose="020B0604020202020204" pitchFamily="34" charset="0"/>
              <a:buChar char="•"/>
            </a:pPr>
            <a:r>
              <a:rPr lang="en-GB" sz="1100" dirty="0" smtClean="0"/>
              <a:t>Project duration</a:t>
            </a:r>
            <a:r>
              <a:rPr lang="en-GB" sz="1100" dirty="0"/>
              <a:t>: </a:t>
            </a:r>
            <a:r>
              <a:rPr lang="en-GB" altLang="en-US" sz="1100" b="1" dirty="0" smtClean="0">
                <a:solidFill>
                  <a:srgbClr val="C00000"/>
                </a:solidFill>
              </a:rPr>
              <a:t>36-48 </a:t>
            </a:r>
            <a:r>
              <a:rPr lang="en-GB" altLang="en-US" sz="1100" b="1" dirty="0">
                <a:solidFill>
                  <a:srgbClr val="C00000"/>
                </a:solidFill>
              </a:rPr>
              <a:t>months</a:t>
            </a:r>
          </a:p>
          <a:p>
            <a:pPr marL="171450" indent="-171450">
              <a:spcBef>
                <a:spcPts val="600"/>
              </a:spcBef>
              <a:buFont typeface="Arial" panose="020B0604020202020204" pitchFamily="34" charset="0"/>
              <a:buChar char="•"/>
            </a:pPr>
            <a:r>
              <a:rPr lang="en-GB" sz="1100" dirty="0"/>
              <a:t>Average grant size: </a:t>
            </a:r>
            <a:r>
              <a:rPr lang="en-GB" sz="1100" b="1" dirty="0">
                <a:solidFill>
                  <a:srgbClr val="C00000"/>
                </a:solidFill>
              </a:rPr>
              <a:t>EUR 1,5 million  </a:t>
            </a:r>
          </a:p>
          <a:p>
            <a:pPr marL="171450" indent="-171450">
              <a:spcBef>
                <a:spcPts val="600"/>
              </a:spcBef>
              <a:buFont typeface="Arial" panose="020B0604020202020204" pitchFamily="34" charset="0"/>
              <a:buChar char="•"/>
            </a:pPr>
            <a:r>
              <a:rPr lang="en-GB" sz="1100" dirty="0"/>
              <a:t>It funded 400 non-for-profit partners, 100 private sector associates, benefitting up to 70.000 Asian </a:t>
            </a:r>
            <a:r>
              <a:rPr lang="en-GB" sz="1100" dirty="0" smtClean="0"/>
              <a:t>MSMEs</a:t>
            </a:r>
          </a:p>
          <a:p>
            <a:pPr marL="171450" indent="-171450">
              <a:spcBef>
                <a:spcPts val="600"/>
              </a:spcBef>
              <a:buFont typeface="Arial" panose="020B0604020202020204" pitchFamily="34" charset="0"/>
              <a:buChar char="•"/>
            </a:pPr>
            <a:r>
              <a:rPr lang="en-GB" sz="1100" dirty="0" smtClean="0"/>
              <a:t>Since 2018, it covers </a:t>
            </a:r>
            <a:r>
              <a:rPr lang="en-GB" sz="1100" b="1" dirty="0">
                <a:solidFill>
                  <a:srgbClr val="C00000"/>
                </a:solidFill>
              </a:rPr>
              <a:t>24 countries </a:t>
            </a:r>
            <a:r>
              <a:rPr lang="en-GB" sz="1100" dirty="0" smtClean="0"/>
              <a:t>(extension </a:t>
            </a:r>
            <a:r>
              <a:rPr lang="en-GB" sz="1100" dirty="0"/>
              <a:t>to Central </a:t>
            </a:r>
            <a:r>
              <a:rPr lang="en-GB" sz="1100" dirty="0" smtClean="0"/>
              <a:t>Asian countries of Tajikistan</a:t>
            </a:r>
            <a:r>
              <a:rPr lang="en-GB" sz="1100" dirty="0"/>
              <a:t>, Turkmenistan, Kyrgyzstan, Uzbekistan and Kazakhstan</a:t>
            </a:r>
            <a:r>
              <a:rPr lang="en-GB" sz="1100" dirty="0" smtClean="0"/>
              <a:t>) </a:t>
            </a:r>
            <a:endParaRPr lang="en-GB" sz="1100"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35038" y="1196975"/>
            <a:ext cx="7502525" cy="611188"/>
          </a:xfrm>
        </p:spPr>
        <p:txBody>
          <a:bodyPr/>
          <a:lstStyle/>
          <a:p>
            <a:pPr indent="0" algn="ctr" eaLnBrk="1" hangingPunct="1">
              <a:defRPr/>
            </a:pPr>
            <a:r>
              <a:rPr lang="en-GB" altLang="en-US" dirty="0" smtClean="0">
                <a:solidFill>
                  <a:schemeClr val="tx1"/>
                </a:solidFill>
                <a:ea typeface="ＭＳ Ｐゴシック" pitchFamily="34" charset="-128"/>
              </a:rPr>
              <a:t>  </a:t>
            </a:r>
            <a:r>
              <a:rPr lang="en-GB" altLang="en-US" kern="1200" dirty="0" smtClean="0"/>
              <a:t>SWITCH-Asia II Components  </a:t>
            </a:r>
            <a:endParaRPr lang="en-GB" altLang="en-US" kern="1200" dirty="0"/>
          </a:p>
        </p:txBody>
      </p:sp>
      <p:sp>
        <p:nvSpPr>
          <p:cNvPr id="6147" name="AutoShape 6"/>
          <p:cNvSpPr>
            <a:spLocks noChangeArrowheads="1"/>
          </p:cNvSpPr>
          <p:nvPr/>
        </p:nvSpPr>
        <p:spPr bwMode="auto">
          <a:xfrm>
            <a:off x="611832" y="1767105"/>
            <a:ext cx="7848600" cy="4752975"/>
          </a:xfrm>
          <a:prstGeom prst="triangle">
            <a:avLst>
              <a:gd name="adj" fmla="val 50000"/>
            </a:avLst>
          </a:prstGeom>
          <a:solidFill>
            <a:srgbClr val="00B0F0"/>
          </a:solidFill>
          <a:ln w="9525">
            <a:noFill/>
            <a:miter lim="800000"/>
            <a:headEnd/>
            <a:tailEnd/>
          </a:ln>
        </p:spPr>
        <p:txBody>
          <a:bodyPr lIns="90000" tIns="46800" rIns="90000" bIns="46800" anchor="ctr">
            <a:spAutoFit/>
          </a:bodyPr>
          <a:lstStyle/>
          <a:p>
            <a:endParaRPr lang="en-US" altLang="en-US" sz="1800">
              <a:solidFill>
                <a:schemeClr val="bg2"/>
              </a:solidFill>
            </a:endParaRPr>
          </a:p>
        </p:txBody>
      </p:sp>
      <p:sp>
        <p:nvSpPr>
          <p:cNvPr id="6148" name="Text Box 9"/>
          <p:cNvSpPr txBox="1">
            <a:spLocks noChangeArrowheads="1"/>
          </p:cNvSpPr>
          <p:nvPr/>
        </p:nvSpPr>
        <p:spPr bwMode="auto">
          <a:xfrm>
            <a:off x="2555875" y="5445125"/>
            <a:ext cx="3887788" cy="648512"/>
          </a:xfrm>
          <a:prstGeom prst="rect">
            <a:avLst/>
          </a:prstGeom>
          <a:noFill/>
          <a:ln w="9525">
            <a:noFill/>
            <a:miter lim="800000"/>
            <a:headEnd/>
            <a:tailEnd/>
          </a:ln>
        </p:spPr>
        <p:txBody>
          <a:bodyPr lIns="90000" tIns="46800" rIns="90000" bIns="46800">
            <a:spAutoFit/>
          </a:bodyPr>
          <a:lstStyle/>
          <a:p>
            <a:pPr algn="ctr"/>
            <a:r>
              <a:rPr lang="en-GB" altLang="en-US" sz="2000" b="1" dirty="0" smtClean="0">
                <a:solidFill>
                  <a:srgbClr val="C00000"/>
                </a:solidFill>
                <a:latin typeface="Arial" charset="0"/>
                <a:ea typeface="ＭＳ Ｐゴシック" pitchFamily="34" charset="-128"/>
              </a:rPr>
              <a:t>Grants - (pilot) projects</a:t>
            </a:r>
            <a:endParaRPr lang="en-GB" altLang="en-US" sz="1600" b="1" dirty="0" smtClean="0">
              <a:solidFill>
                <a:schemeClr val="bg1"/>
              </a:solidFill>
              <a:latin typeface="Arial" charset="0"/>
              <a:ea typeface="ＭＳ Ｐゴシック" pitchFamily="34" charset="-128"/>
            </a:endParaRPr>
          </a:p>
          <a:p>
            <a:pPr algn="ctr"/>
            <a:r>
              <a:rPr lang="en-GB" altLang="en-US" sz="1600" dirty="0" smtClean="0">
                <a:solidFill>
                  <a:schemeClr val="bg1"/>
                </a:solidFill>
                <a:latin typeface="Arial" charset="0"/>
                <a:ea typeface="ＭＳ Ｐゴシック" pitchFamily="34" charset="-128"/>
              </a:rPr>
              <a:t>(testing </a:t>
            </a:r>
            <a:r>
              <a:rPr lang="en-GB" altLang="en-US" sz="1600" dirty="0">
                <a:solidFill>
                  <a:schemeClr val="bg1"/>
                </a:solidFill>
                <a:latin typeface="Arial" charset="0"/>
                <a:ea typeface="ＭＳ Ｐゴシック" pitchFamily="34" charset="-128"/>
              </a:rPr>
              <a:t>innovative approaches to </a:t>
            </a:r>
            <a:r>
              <a:rPr lang="en-GB" altLang="en-US" sz="1600" dirty="0" smtClean="0">
                <a:solidFill>
                  <a:schemeClr val="bg1"/>
                </a:solidFill>
                <a:latin typeface="Arial" charset="0"/>
                <a:ea typeface="ＭＳ Ｐゴシック" pitchFamily="34" charset="-128"/>
              </a:rPr>
              <a:t>SCP)</a:t>
            </a:r>
            <a:endParaRPr lang="en-GB" altLang="en-US" sz="1600" dirty="0">
              <a:solidFill>
                <a:schemeClr val="bg1"/>
              </a:solidFill>
              <a:latin typeface="Arial" charset="0"/>
              <a:ea typeface="ＭＳ Ｐゴシック" pitchFamily="34" charset="-128"/>
            </a:endParaRPr>
          </a:p>
        </p:txBody>
      </p:sp>
      <p:sp>
        <p:nvSpPr>
          <p:cNvPr id="6149" name="Text Box 8"/>
          <p:cNvSpPr txBox="1">
            <a:spLocks noChangeArrowheads="1"/>
          </p:cNvSpPr>
          <p:nvPr/>
        </p:nvSpPr>
        <p:spPr bwMode="auto">
          <a:xfrm>
            <a:off x="2809950" y="4265327"/>
            <a:ext cx="3490242" cy="894733"/>
          </a:xfrm>
          <a:prstGeom prst="rect">
            <a:avLst/>
          </a:prstGeom>
          <a:noFill/>
          <a:ln w="9525">
            <a:noFill/>
            <a:miter lim="800000"/>
            <a:headEnd/>
            <a:tailEnd/>
          </a:ln>
        </p:spPr>
        <p:txBody>
          <a:bodyPr wrap="square" lIns="90000" tIns="46800" rIns="90000" bIns="46800">
            <a:spAutoFit/>
          </a:bodyPr>
          <a:lstStyle/>
          <a:p>
            <a:pPr algn="ctr"/>
            <a:r>
              <a:rPr lang="en-GB" altLang="en-US" sz="2000" b="1" dirty="0" smtClean="0">
                <a:solidFill>
                  <a:srgbClr val="C00000"/>
                </a:solidFill>
                <a:latin typeface="Arial" charset="0"/>
                <a:ea typeface="ＭＳ Ｐゴシック" pitchFamily="34" charset="-128"/>
              </a:rPr>
              <a:t>SCP Facility</a:t>
            </a:r>
          </a:p>
          <a:p>
            <a:pPr algn="ctr"/>
            <a:r>
              <a:rPr lang="en-GB" altLang="en-US" sz="1600" dirty="0">
                <a:solidFill>
                  <a:schemeClr val="bg1"/>
                </a:solidFill>
                <a:latin typeface="Arial" charset="0"/>
                <a:ea typeface="ＭＳ Ｐゴシック" pitchFamily="34" charset="-128"/>
              </a:rPr>
              <a:t>(general coordination </a:t>
            </a:r>
            <a:endParaRPr lang="en-GB" altLang="en-US" sz="1600" dirty="0" smtClean="0">
              <a:solidFill>
                <a:schemeClr val="bg1"/>
              </a:solidFill>
              <a:latin typeface="Arial" charset="0"/>
              <a:ea typeface="ＭＳ Ｐゴシック" pitchFamily="34" charset="-128"/>
            </a:endParaRPr>
          </a:p>
          <a:p>
            <a:pPr algn="ctr"/>
            <a:r>
              <a:rPr lang="en-GB" altLang="en-US" sz="1600" dirty="0" smtClean="0">
                <a:solidFill>
                  <a:schemeClr val="bg1"/>
                </a:solidFill>
                <a:latin typeface="Arial" charset="0"/>
                <a:ea typeface="ＭＳ Ｐゴシック" pitchFamily="34" charset="-128"/>
              </a:rPr>
              <a:t>of </a:t>
            </a:r>
            <a:r>
              <a:rPr lang="en-GB" altLang="en-US" sz="1600" dirty="0">
                <a:solidFill>
                  <a:schemeClr val="bg1"/>
                </a:solidFill>
                <a:latin typeface="Arial" charset="0"/>
                <a:ea typeface="ＭＳ Ｐゴシック" pitchFamily="34" charset="-128"/>
              </a:rPr>
              <a:t>the 3 components) </a:t>
            </a:r>
          </a:p>
        </p:txBody>
      </p:sp>
      <p:sp>
        <p:nvSpPr>
          <p:cNvPr id="6150" name="Text Box 7"/>
          <p:cNvSpPr txBox="1">
            <a:spLocks noChangeArrowheads="1"/>
          </p:cNvSpPr>
          <p:nvPr/>
        </p:nvSpPr>
        <p:spPr bwMode="auto">
          <a:xfrm>
            <a:off x="3673475" y="2492375"/>
            <a:ext cx="1652588" cy="1694952"/>
          </a:xfrm>
          <a:prstGeom prst="rect">
            <a:avLst/>
          </a:prstGeom>
          <a:noFill/>
          <a:ln w="9525">
            <a:noFill/>
            <a:miter lim="800000"/>
            <a:headEnd/>
            <a:tailEnd/>
          </a:ln>
        </p:spPr>
        <p:txBody>
          <a:bodyPr lIns="90000" tIns="46800" rIns="90000" bIns="46800">
            <a:spAutoFit/>
          </a:bodyPr>
          <a:lstStyle/>
          <a:p>
            <a:pPr algn="ctr"/>
            <a:r>
              <a:rPr lang="en-GB" altLang="en-US" sz="1800" b="1" dirty="0" smtClean="0">
                <a:solidFill>
                  <a:srgbClr val="C00000"/>
                </a:solidFill>
                <a:latin typeface="Arial" charset="0"/>
                <a:ea typeface="ＭＳ Ｐゴシック" pitchFamily="34" charset="-128"/>
              </a:rPr>
              <a:t>Regional </a:t>
            </a:r>
            <a:r>
              <a:rPr lang="en-GB" altLang="en-US" sz="1800" b="1" dirty="0">
                <a:solidFill>
                  <a:srgbClr val="C00000"/>
                </a:solidFill>
                <a:latin typeface="Arial" charset="0"/>
                <a:ea typeface="ＭＳ Ｐゴシック" pitchFamily="34" charset="-128"/>
              </a:rPr>
              <a:t>Policy </a:t>
            </a:r>
          </a:p>
          <a:p>
            <a:pPr algn="ctr"/>
            <a:r>
              <a:rPr lang="en-GB" altLang="en-US" sz="1800" b="1" dirty="0">
                <a:solidFill>
                  <a:srgbClr val="C00000"/>
                </a:solidFill>
                <a:latin typeface="Arial" charset="0"/>
                <a:ea typeface="ＭＳ Ｐゴシック" pitchFamily="34" charset="-128"/>
              </a:rPr>
              <a:t>Advocacy Component</a:t>
            </a:r>
          </a:p>
          <a:p>
            <a:pPr algn="ctr"/>
            <a:r>
              <a:rPr lang="en-GB" altLang="en-US" sz="1600" dirty="0" smtClean="0">
                <a:solidFill>
                  <a:schemeClr val="bg1"/>
                </a:solidFill>
                <a:latin typeface="Arial" charset="0"/>
                <a:ea typeface="ＭＳ Ｐゴシック" pitchFamily="34" charset="-128"/>
              </a:rPr>
              <a:t>(targeting policy-makers)</a:t>
            </a:r>
            <a:endParaRPr lang="en-GB" altLang="en-US" sz="1600" dirty="0">
              <a:solidFill>
                <a:schemeClr val="bg1"/>
              </a:solidFill>
              <a:latin typeface="Arial" charset="0"/>
              <a:ea typeface="ＭＳ Ｐゴシック" pitchFamily="34" charset="-128"/>
            </a:endParaRPr>
          </a:p>
        </p:txBody>
      </p:sp>
      <p:sp>
        <p:nvSpPr>
          <p:cNvPr id="6151" name="AutoShape 12"/>
          <p:cNvSpPr>
            <a:spLocks noChangeArrowheads="1"/>
          </p:cNvSpPr>
          <p:nvPr/>
        </p:nvSpPr>
        <p:spPr bwMode="auto">
          <a:xfrm rot="10800000">
            <a:off x="3131841" y="3644900"/>
            <a:ext cx="360363" cy="1584325"/>
          </a:xfrm>
          <a:prstGeom prst="downArrow">
            <a:avLst>
              <a:gd name="adj1" fmla="val 50000"/>
              <a:gd name="adj2" fmla="val 109912"/>
            </a:avLst>
          </a:prstGeom>
          <a:solidFill>
            <a:schemeClr val="bg1"/>
          </a:solidFill>
          <a:ln w="9525">
            <a:noFill/>
            <a:miter lim="800000"/>
            <a:headEnd/>
            <a:tailEnd/>
          </a:ln>
        </p:spPr>
        <p:txBody>
          <a:bodyPr lIns="90000" tIns="46800" rIns="90000" bIns="46800" anchor="ctr">
            <a:spAutoFit/>
          </a:bodyPr>
          <a:lstStyle/>
          <a:p>
            <a:endParaRPr lang="en-US" altLang="en-US" sz="1800">
              <a:solidFill>
                <a:schemeClr val="bg2"/>
              </a:solidFill>
            </a:endParaRPr>
          </a:p>
        </p:txBody>
      </p:sp>
      <p:sp>
        <p:nvSpPr>
          <p:cNvPr id="6152" name="AutoShape 10"/>
          <p:cNvSpPr>
            <a:spLocks noChangeArrowheads="1"/>
          </p:cNvSpPr>
          <p:nvPr/>
        </p:nvSpPr>
        <p:spPr bwMode="auto">
          <a:xfrm>
            <a:off x="5579790" y="3621088"/>
            <a:ext cx="360362" cy="1584325"/>
          </a:xfrm>
          <a:prstGeom prst="downArrow">
            <a:avLst>
              <a:gd name="adj1" fmla="val 50000"/>
              <a:gd name="adj2" fmla="val 109912"/>
            </a:avLst>
          </a:prstGeom>
          <a:solidFill>
            <a:schemeClr val="bg1"/>
          </a:solidFill>
          <a:ln w="9525">
            <a:noFill/>
            <a:miter lim="800000"/>
            <a:headEnd/>
            <a:tailEnd/>
          </a:ln>
        </p:spPr>
        <p:txBody>
          <a:bodyPr lIns="90000" tIns="46800" rIns="90000" bIns="46800" anchor="ctr">
            <a:spAutoFit/>
          </a:bodyPr>
          <a:lstStyle/>
          <a:p>
            <a:endParaRPr lang="en-US" altLang="en-US" sz="1800">
              <a:solidFill>
                <a:schemeClr val="bg2"/>
              </a:solidFill>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
        <p:nvSpPr>
          <p:cNvPr id="2" name="Rectangle 1"/>
          <p:cNvSpPr/>
          <p:nvPr/>
        </p:nvSpPr>
        <p:spPr>
          <a:xfrm>
            <a:off x="7973093" y="6520080"/>
            <a:ext cx="1136850" cy="276999"/>
          </a:xfrm>
          <a:prstGeom prst="rect">
            <a:avLst/>
          </a:prstGeom>
        </p:spPr>
        <p:txBody>
          <a:bodyPr wrap="none">
            <a:spAutoFit/>
          </a:bodyPr>
          <a:lstStyle/>
          <a:p>
            <a:r>
              <a:rPr lang="en-GB" altLang="en-US" b="1" dirty="0" smtClean="0">
                <a:solidFill>
                  <a:srgbClr val="C00000"/>
                </a:solidFill>
              </a:rPr>
              <a:t>Since 2018</a:t>
            </a:r>
            <a:endParaRPr lang="fr-BE"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2852415"/>
            <a:ext cx="8229600" cy="936625"/>
          </a:xfrm>
        </p:spPr>
        <p:txBody>
          <a:bodyPr/>
          <a:lstStyle/>
          <a:p>
            <a:pPr algn="ctr"/>
            <a:r>
              <a:rPr lang="fr-BE" altLang="en-US" sz="3200" dirty="0" smtClean="0"/>
              <a:t>2. Call for </a:t>
            </a:r>
            <a:r>
              <a:rPr lang="fr-BE" altLang="en-US" sz="3200" dirty="0" err="1" smtClean="0"/>
              <a:t>proposals</a:t>
            </a:r>
            <a:r>
              <a:rPr lang="fr-BE" altLang="en-US" sz="3200" dirty="0" smtClean="0"/>
              <a:t> </a:t>
            </a:r>
            <a:br>
              <a:rPr lang="fr-BE" altLang="en-US" sz="3200" dirty="0" smtClean="0"/>
            </a:br>
            <a:r>
              <a:rPr lang="fr-BE" altLang="en-US" sz="3200" dirty="0" smtClean="0"/>
              <a:t>(</a:t>
            </a:r>
            <a:r>
              <a:rPr lang="fr-BE" altLang="en-US" sz="3200" dirty="0" err="1" smtClean="0"/>
              <a:t>EuropeAid</a:t>
            </a:r>
            <a:r>
              <a:rPr lang="fr-BE" altLang="en-US" sz="3200" dirty="0" smtClean="0"/>
              <a:t> 161614): </a:t>
            </a:r>
            <a:br>
              <a:rPr lang="fr-BE" altLang="en-US" sz="3200" dirty="0" smtClean="0"/>
            </a:br>
            <a:r>
              <a:rPr lang="fr-BE" altLang="en-US" sz="3200" dirty="0" smtClean="0"/>
              <a:t>main information</a:t>
            </a:r>
            <a:endParaRPr lang="en-GB" altLang="en-US" dirty="0" smtClean="0"/>
          </a:p>
        </p:txBody>
      </p:sp>
      <p:sp>
        <p:nvSpPr>
          <p:cNvPr id="4100" name="Left Brace 3"/>
          <p:cNvSpPr>
            <a:spLocks/>
          </p:cNvSpPr>
          <p:nvPr/>
        </p:nvSpPr>
        <p:spPr bwMode="auto">
          <a:xfrm>
            <a:off x="1066006" y="2924175"/>
            <a:ext cx="46037" cy="1873250"/>
          </a:xfrm>
          <a:prstGeom prst="leftBrace">
            <a:avLst>
              <a:gd name="adj1" fmla="val 8289"/>
              <a:gd name="adj2" fmla="val 50000"/>
            </a:avLst>
          </a:prstGeom>
          <a:noFill/>
          <a:ln w="9525" algn="ctr">
            <a:noFill/>
            <a:round/>
            <a:headEnd/>
            <a:tailEnd/>
          </a:ln>
          <a:effectLst/>
        </p:spPr>
        <p:txBody>
          <a:bodyPr anchor="ctr"/>
          <a:lstStyle/>
          <a:p>
            <a:pPr marL="3175"/>
            <a:endParaRPr lang="en-US" alt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extLst>
      <p:ext uri="{BB962C8B-B14F-4D97-AF65-F5344CB8AC3E}">
        <p14:creationId xmlns:p14="http://schemas.microsoft.com/office/powerpoint/2010/main" val="592046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marL="457200" indent="-457200" algn="ctr"/>
            <a:r>
              <a:rPr lang="en-GB" altLang="en-US" dirty="0"/>
              <a:t>Details on </a:t>
            </a:r>
            <a:r>
              <a:rPr lang="en-GB" altLang="en-US" dirty="0" smtClean="0"/>
              <a:t>2019 </a:t>
            </a:r>
            <a:r>
              <a:rPr lang="en-GB" altLang="en-US" dirty="0"/>
              <a:t>Call for Proposals </a:t>
            </a:r>
          </a:p>
        </p:txBody>
      </p:sp>
      <p:sp>
        <p:nvSpPr>
          <p:cNvPr id="3" name="Content Placeholder 2"/>
          <p:cNvSpPr>
            <a:spLocks noGrp="1"/>
          </p:cNvSpPr>
          <p:nvPr>
            <p:ph idx="1"/>
          </p:nvPr>
        </p:nvSpPr>
        <p:spPr>
          <a:xfrm>
            <a:off x="314029" y="2456445"/>
            <a:ext cx="8280151" cy="2808709"/>
          </a:xfrm>
        </p:spPr>
        <p:txBody>
          <a:bodyPr/>
          <a:lstStyle/>
          <a:p>
            <a:pPr marL="1257300" lvl="2" indent="-457200">
              <a:buFont typeface="Verdana" pitchFamily="34" charset="0"/>
              <a:buAutoNum type="arabicPeriod"/>
            </a:pPr>
            <a:r>
              <a:rPr lang="en-GB" altLang="en-US" sz="2400" dirty="0" smtClean="0">
                <a:solidFill>
                  <a:schemeClr val="accent6">
                    <a:lumMod val="75000"/>
                  </a:schemeClr>
                </a:solidFill>
                <a:ea typeface="+mn-ea"/>
                <a:cs typeface="+mn-cs"/>
              </a:rPr>
              <a:t>Priorities</a:t>
            </a:r>
          </a:p>
          <a:p>
            <a:pPr marL="1257300" lvl="2" indent="-457200">
              <a:buFont typeface="Verdana" pitchFamily="34" charset="0"/>
              <a:buAutoNum type="arabicPeriod"/>
            </a:pPr>
            <a:r>
              <a:rPr lang="en-GB" altLang="en-US" sz="2400" dirty="0" smtClean="0">
                <a:solidFill>
                  <a:schemeClr val="accent6">
                    <a:lumMod val="75000"/>
                  </a:schemeClr>
                </a:solidFill>
                <a:ea typeface="+mn-ea"/>
                <a:cs typeface="+mn-cs"/>
              </a:rPr>
              <a:t>Lots – </a:t>
            </a:r>
            <a:r>
              <a:rPr lang="en-GB" altLang="en-US" sz="2400" b="1" i="1" dirty="0" smtClean="0">
                <a:solidFill>
                  <a:srgbClr val="C00000"/>
                </a:solidFill>
                <a:ea typeface="+mn-ea"/>
                <a:cs typeface="+mn-cs"/>
              </a:rPr>
              <a:t>new!</a:t>
            </a:r>
          </a:p>
          <a:p>
            <a:pPr marL="1257300" lvl="2" indent="-457200">
              <a:buFont typeface="Verdana" pitchFamily="34" charset="0"/>
              <a:buAutoNum type="arabicPeriod"/>
            </a:pPr>
            <a:r>
              <a:rPr lang="en-GB" altLang="en-US" sz="2400" dirty="0" smtClean="0">
                <a:solidFill>
                  <a:schemeClr val="accent6">
                    <a:lumMod val="75000"/>
                  </a:schemeClr>
                </a:solidFill>
                <a:ea typeface="+mn-ea"/>
                <a:cs typeface="+mn-cs"/>
              </a:rPr>
              <a:t>Target groups</a:t>
            </a:r>
          </a:p>
          <a:p>
            <a:pPr marL="1257300" lvl="2" indent="-457200">
              <a:buFont typeface="Verdana" pitchFamily="34" charset="0"/>
              <a:buAutoNum type="arabicPeriod"/>
            </a:pPr>
            <a:r>
              <a:rPr lang="en-GB" altLang="en-US" sz="2400" dirty="0" smtClean="0">
                <a:solidFill>
                  <a:schemeClr val="accent6">
                    <a:lumMod val="75000"/>
                  </a:schemeClr>
                </a:solidFill>
                <a:ea typeface="+mn-ea"/>
                <a:cs typeface="+mn-cs"/>
              </a:rPr>
              <a:t>Sectors </a:t>
            </a:r>
            <a:r>
              <a:rPr lang="en-GB" altLang="en-US" sz="2400" dirty="0">
                <a:solidFill>
                  <a:schemeClr val="accent6">
                    <a:lumMod val="75000"/>
                  </a:schemeClr>
                </a:solidFill>
              </a:rPr>
              <a:t>– </a:t>
            </a:r>
            <a:r>
              <a:rPr lang="en-GB" altLang="en-US" sz="2400" b="1" i="1" dirty="0">
                <a:solidFill>
                  <a:srgbClr val="C00000"/>
                </a:solidFill>
              </a:rPr>
              <a:t>new!</a:t>
            </a:r>
          </a:p>
          <a:p>
            <a:pPr marL="1257300" lvl="2" indent="-457200">
              <a:buFont typeface="Verdana" pitchFamily="34" charset="0"/>
              <a:buAutoNum type="arabicPeriod"/>
            </a:pPr>
            <a:r>
              <a:rPr lang="en-GB" altLang="en-US" sz="2400" dirty="0" smtClean="0">
                <a:solidFill>
                  <a:schemeClr val="accent6">
                    <a:lumMod val="75000"/>
                  </a:schemeClr>
                </a:solidFill>
                <a:ea typeface="+mn-ea"/>
                <a:cs typeface="+mn-cs"/>
              </a:rPr>
              <a:t>Duration and size of grants</a:t>
            </a:r>
          </a:p>
          <a:p>
            <a:pPr marL="1257300" lvl="2" indent="-457200">
              <a:buFont typeface="Verdana" pitchFamily="34" charset="0"/>
              <a:buAutoNum type="arabicPeriod"/>
            </a:pPr>
            <a:r>
              <a:rPr lang="en-GB" altLang="en-US" sz="2400" dirty="0">
                <a:solidFill>
                  <a:schemeClr val="accent6">
                    <a:lumMod val="75000"/>
                  </a:schemeClr>
                </a:solidFill>
                <a:ea typeface="+mn-ea"/>
                <a:cs typeface="+mn-cs"/>
              </a:rPr>
              <a:t>Partnership composition </a:t>
            </a:r>
          </a:p>
          <a:p>
            <a:pPr marL="1257300" lvl="2" indent="-457200">
              <a:buFont typeface="Verdana" pitchFamily="34" charset="0"/>
              <a:buAutoNum type="arabicPeriod"/>
            </a:pPr>
            <a:r>
              <a:rPr lang="en-GB" altLang="en-US" sz="2400" dirty="0">
                <a:solidFill>
                  <a:schemeClr val="accent6">
                    <a:lumMod val="75000"/>
                  </a:schemeClr>
                </a:solidFill>
                <a:ea typeface="+mn-ea"/>
                <a:cs typeface="+mn-cs"/>
              </a:rPr>
              <a:t>Type of actions</a:t>
            </a:r>
          </a:p>
        </p:txBody>
      </p:sp>
      <p:sp>
        <p:nvSpPr>
          <p:cNvPr id="11268" name="Left Brace 3"/>
          <p:cNvSpPr>
            <a:spLocks/>
          </p:cNvSpPr>
          <p:nvPr/>
        </p:nvSpPr>
        <p:spPr bwMode="auto">
          <a:xfrm>
            <a:off x="1042988" y="2924175"/>
            <a:ext cx="46037" cy="1873250"/>
          </a:xfrm>
          <a:prstGeom prst="leftBrace">
            <a:avLst>
              <a:gd name="adj1" fmla="val 8289"/>
              <a:gd name="adj2" fmla="val 50000"/>
            </a:avLst>
          </a:prstGeom>
          <a:noFill/>
          <a:ln w="9525" algn="ctr">
            <a:noFill/>
            <a:round/>
            <a:headEnd/>
            <a:tailEnd/>
          </a:ln>
          <a:effectLst/>
        </p:spPr>
        <p:txBody>
          <a:bodyPr anchor="ctr"/>
          <a:lstStyle/>
          <a:p>
            <a:pPr marL="3175"/>
            <a:endParaRPr lang="en-US" altLang="en-US"/>
          </a:p>
        </p:txBody>
      </p:sp>
      <p:sp>
        <p:nvSpPr>
          <p:cNvPr id="11269" name="Left Brace 4"/>
          <p:cNvSpPr>
            <a:spLocks/>
          </p:cNvSpPr>
          <p:nvPr/>
        </p:nvSpPr>
        <p:spPr bwMode="auto">
          <a:xfrm>
            <a:off x="611188" y="2924175"/>
            <a:ext cx="431800" cy="1873250"/>
          </a:xfrm>
          <a:prstGeom prst="leftBrace">
            <a:avLst>
              <a:gd name="adj1" fmla="val 47419"/>
              <a:gd name="adj2" fmla="val 50000"/>
            </a:avLst>
          </a:prstGeom>
          <a:noFill/>
          <a:ln w="9525" algn="ctr">
            <a:noFill/>
            <a:round/>
            <a:headEnd/>
            <a:tailEnd/>
          </a:ln>
          <a:effectLst/>
        </p:spPr>
        <p:txBody>
          <a:bodyPr anchor="ctr"/>
          <a:lstStyle/>
          <a:p>
            <a:pPr marL="3175"/>
            <a:endParaRPr lang="en-US" altLang="en-US"/>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1850" y="141387"/>
            <a:ext cx="1838325" cy="6953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g_devco_powerpoint_template-orange_en">
  <a:themeElements>
    <a:clrScheme name="dg_devco_powerpoint_template-orang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g_devco_powerpoint_template-orange_e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dg_devco_powerpoint_template-orang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g_devco_powerpoint_template-orange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g_devco_powerpoint_template-orange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g_devco_powerpoint_template-orange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g_devco_powerpoint_template-orange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g_devco_powerpoint_template-orange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g_devco_powerpoint_template-orange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g_devco_powerpoint_template-orange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g_devco_powerpoint_template-orange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g_devco_powerpoint_template-orange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g_devco_powerpoint_template-orange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g_devco_powerpoint_template-orange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dg_devco_powerpoint_template-orange_en</Template>
  <TotalTime>8605</TotalTime>
  <Words>4645</Words>
  <Application>Microsoft Office PowerPoint</Application>
  <PresentationFormat>On-screen Show (4:3)</PresentationFormat>
  <Paragraphs>571</Paragraphs>
  <Slides>51</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MS PGothic</vt:lpstr>
      <vt:lpstr>Arial</vt:lpstr>
      <vt:lpstr>Calibri</vt:lpstr>
      <vt:lpstr>Times New Roman</vt:lpstr>
      <vt:lpstr>Verdana</vt:lpstr>
      <vt:lpstr>Wingdings</vt:lpstr>
      <vt:lpstr>dg_devco_powerpoint_template-orange_en</vt:lpstr>
      <vt:lpstr>PowerPoint Presentation</vt:lpstr>
      <vt:lpstr>Information session - Agenda</vt:lpstr>
      <vt:lpstr>1. Overview of  SWITCH Asia programme</vt:lpstr>
      <vt:lpstr>Regional Indicative Programme (RIP) Asia 2014-2020  Priority sectors</vt:lpstr>
      <vt:lpstr>PowerPoint Presentation</vt:lpstr>
      <vt:lpstr>PowerPoint Presentation</vt:lpstr>
      <vt:lpstr>  SWITCH-Asia II Components  </vt:lpstr>
      <vt:lpstr>2. Call for proposals  (EuropeAid 161614):  main information</vt:lpstr>
      <vt:lpstr>Details on 2019 Call for Proposals </vt:lpstr>
      <vt:lpstr>PowerPoint Presentation</vt:lpstr>
      <vt:lpstr>PowerPoint Presentation</vt:lpstr>
      <vt:lpstr>PowerPoint Presentation</vt:lpstr>
      <vt:lpstr>PowerPoint Presentation</vt:lpstr>
      <vt:lpstr>Target Groups</vt:lpstr>
      <vt:lpstr>PowerPoint Presentation</vt:lpstr>
      <vt:lpstr>PowerPoint Presentation</vt:lpstr>
      <vt:lpstr>PowerPoint Presentation</vt:lpstr>
      <vt:lpstr>Duration and size of grants</vt:lpstr>
      <vt:lpstr>Partnership composition (1)</vt:lpstr>
      <vt:lpstr>Partnership composition (2)</vt:lpstr>
      <vt:lpstr>Partnership composition (3)</vt:lpstr>
      <vt:lpstr>Type of action</vt:lpstr>
      <vt:lpstr>Type of activities – Examples </vt:lpstr>
      <vt:lpstr>Type of action – Ineligible actions</vt:lpstr>
      <vt:lpstr>3. Call for proposals:  finance and contracts rules </vt:lpstr>
      <vt:lpstr>Eligibility criteria For both Lead applicant and Co-applicant</vt:lpstr>
      <vt:lpstr>Eligibility criteria For both Lead applicant and Co-applicant</vt:lpstr>
      <vt:lpstr>Co-applicants / affiliated entities</vt:lpstr>
      <vt:lpstr>Number of applications and grants per applicants / affiliated entities</vt:lpstr>
      <vt:lpstr>Associates and contractors</vt:lpstr>
      <vt:lpstr>Eligibility of costs (1)</vt:lpstr>
      <vt:lpstr>Eligibility of costs (2)</vt:lpstr>
      <vt:lpstr>Ineligible costs</vt:lpstr>
      <vt:lpstr>4. How to apply and  procedures to follow</vt:lpstr>
      <vt:lpstr>Submission</vt:lpstr>
      <vt:lpstr>Tips &amp; Tricks</vt:lpstr>
      <vt:lpstr>3 Main steps of evaluation</vt:lpstr>
      <vt:lpstr>Concept Note – application stage</vt:lpstr>
      <vt:lpstr>Concept Note – evaluation stage New criteria – Balanced coverage</vt:lpstr>
      <vt:lpstr>Concept Note Evaluation grids</vt:lpstr>
      <vt:lpstr>Full Application Evaluation grids</vt:lpstr>
      <vt:lpstr>Indicative calendar</vt:lpstr>
      <vt:lpstr>PowerPoint Presentation</vt:lpstr>
      <vt:lpstr>PowerPoint Presentation</vt:lpstr>
      <vt:lpstr>PowerPoint Presentation</vt:lpstr>
      <vt:lpstr>Multi-beneficiary grant contract</vt:lpstr>
      <vt:lpstr>Multi-beneficiary grant contract = Contract signed by several beneficiaries </vt:lpstr>
      <vt:lpstr>Multi-beneficiary grant contract with  affiliated entities</vt:lpstr>
      <vt:lpstr>APPLICANTS SHOULD ALWAYS…</vt:lpstr>
      <vt:lpstr>PowerPoint Presentation</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models of Regional, Asia-Wide and Global Cooperation</dc:title>
  <dc:creator>aidco-sd-tech2</dc:creator>
  <cp:lastModifiedBy>LEPORE Alessandra (DEVCO)</cp:lastModifiedBy>
  <cp:revision>746</cp:revision>
  <cp:lastPrinted>2017-01-12T09:29:30Z</cp:lastPrinted>
  <dcterms:created xsi:type="dcterms:W3CDTF">2010-04-29T08:17:33Z</dcterms:created>
  <dcterms:modified xsi:type="dcterms:W3CDTF">2019-01-11T11:45:30Z</dcterms:modified>
</cp:coreProperties>
</file>